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 id="2147483705" r:id="rId7"/>
  </p:sldMasterIdLst>
  <p:notesMasterIdLst>
    <p:notesMasterId r:id="rId18"/>
  </p:notesMasterIdLst>
  <p:sldIdLst>
    <p:sldId id="257" r:id="rId8"/>
    <p:sldId id="258" r:id="rId9"/>
    <p:sldId id="268" r:id="rId10"/>
    <p:sldId id="261" r:id="rId11"/>
    <p:sldId id="262" r:id="rId12"/>
    <p:sldId id="263" r:id="rId13"/>
    <p:sldId id="264" r:id="rId14"/>
    <p:sldId id="267" r:id="rId15"/>
    <p:sldId id="265" r:id="rId16"/>
    <p:sldId id="26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1" autoAdjust="0"/>
    <p:restoredTop sz="94598" autoAdjust="0"/>
  </p:normalViewPr>
  <p:slideViewPr>
    <p:cSldViewPr snapToGrid="0">
      <p:cViewPr varScale="1">
        <p:scale>
          <a:sx n="75" d="100"/>
          <a:sy n="75" d="100"/>
        </p:scale>
        <p:origin x="883" y="43"/>
      </p:cViewPr>
      <p:guideLst/>
    </p:cSldViewPr>
  </p:slideViewPr>
  <p:outlineViewPr>
    <p:cViewPr>
      <p:scale>
        <a:sx n="33" d="100"/>
        <a:sy n="33" d="100"/>
      </p:scale>
      <p:origin x="0" y="-4277"/>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5" Type="http://schemas.openxmlformats.org/officeDocument/2006/relationships/customXml" Target="../customXml/item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8DF00C-A378-4ED8-BE31-E3C55459E1A4}" type="datetimeFigureOut">
              <a:rPr lang="en-US" smtClean="0"/>
              <a:t>12/14/2023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99FEFB-9640-4D57-9E1D-9F1A99C059FC}" type="slidenum">
              <a:rPr lang="en-US" smtClean="0"/>
              <a:t>‹#›</a:t>
            </a:fld>
            <a:endParaRPr lang="en-US"/>
          </a:p>
        </p:txBody>
      </p:sp>
    </p:spTree>
    <p:extLst>
      <p:ext uri="{BB962C8B-B14F-4D97-AF65-F5344CB8AC3E}">
        <p14:creationId xmlns:p14="http://schemas.microsoft.com/office/powerpoint/2010/main" val="2618185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99FEFB-9640-4D57-9E1D-9F1A99C059FC}" type="slidenum">
              <a:rPr lang="en-US" smtClean="0"/>
              <a:t>4</a:t>
            </a:fld>
            <a:endParaRPr lang="en-US"/>
          </a:p>
        </p:txBody>
      </p:sp>
    </p:spTree>
    <p:extLst>
      <p:ext uri="{BB962C8B-B14F-4D97-AF65-F5344CB8AC3E}">
        <p14:creationId xmlns:p14="http://schemas.microsoft.com/office/powerpoint/2010/main" val="2344770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99FEFB-9640-4D57-9E1D-9F1A99C059FC}" type="slidenum">
              <a:rPr lang="en-US" smtClean="0"/>
              <a:t>5</a:t>
            </a:fld>
            <a:endParaRPr lang="en-US"/>
          </a:p>
        </p:txBody>
      </p:sp>
    </p:spTree>
    <p:extLst>
      <p:ext uri="{BB962C8B-B14F-4D97-AF65-F5344CB8AC3E}">
        <p14:creationId xmlns:p14="http://schemas.microsoft.com/office/powerpoint/2010/main" val="2810616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99FEFB-9640-4D57-9E1D-9F1A99C059FC}" type="slidenum">
              <a:rPr lang="en-US" smtClean="0"/>
              <a:t>10</a:t>
            </a:fld>
            <a:endParaRPr lang="en-US"/>
          </a:p>
        </p:txBody>
      </p:sp>
    </p:spTree>
    <p:extLst>
      <p:ext uri="{BB962C8B-B14F-4D97-AF65-F5344CB8AC3E}">
        <p14:creationId xmlns:p14="http://schemas.microsoft.com/office/powerpoint/2010/main" val="9652030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4.jpeg"/><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5.jpeg"/><Relationship Id="rId5" Type="http://schemas.openxmlformats.org/officeDocument/2006/relationships/image" Target="../media/image15.jpeg"/><Relationship Id="rId4"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cxnSp>
        <p:nvCxnSpPr>
          <p:cNvPr id="14" name="Straight Connector 13">
            <a:extLst>
              <a:ext uri="{C183D7F6-B498-43B3-948B-1728B52AA6E4}">
                <adec:decorative xmlns:adec="http://schemas.microsoft.com/office/drawing/2017/decorative" val="1"/>
              </a:ext>
            </a:extLst>
          </p:cNvPr>
          <p:cNvCxnSpPr/>
          <p:nvPr userDrawn="1"/>
        </p:nvCxnSpPr>
        <p:spPr>
          <a:xfrm>
            <a:off x="711200" y="2362200"/>
            <a:ext cx="10972801" cy="0"/>
          </a:xfrm>
          <a:prstGeom prst="line">
            <a:avLst/>
          </a:prstGeom>
          <a:ln w="28575">
            <a:solidFill>
              <a:srgbClr val="F8AD16"/>
            </a:solidFill>
          </a:ln>
        </p:spPr>
        <p:style>
          <a:lnRef idx="1">
            <a:schemeClr val="accent6"/>
          </a:lnRef>
          <a:fillRef idx="0">
            <a:schemeClr val="accent6"/>
          </a:fillRef>
          <a:effectRef idx="0">
            <a:schemeClr val="accent6"/>
          </a:effectRef>
          <a:fontRef idx="minor">
            <a:schemeClr val="tx1"/>
          </a:fontRef>
        </p:style>
      </p:cxnSp>
      <p:sp>
        <p:nvSpPr>
          <p:cNvPr id="21" name="Rectangle 20"/>
          <p:cNvSpPr/>
          <p:nvPr userDrawn="1"/>
        </p:nvSpPr>
        <p:spPr>
          <a:xfrm>
            <a:off x="1" y="6493143"/>
            <a:ext cx="12192000" cy="364857"/>
          </a:xfrm>
          <a:prstGeom prst="rect">
            <a:avLst/>
          </a:prstGeom>
          <a:solidFill>
            <a:srgbClr val="38939B"/>
          </a:solidFill>
          <a:ln>
            <a:solidFill>
              <a:srgbClr val="3893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Footer Placeholder 4"/>
          <p:cNvSpPr>
            <a:spLocks noGrp="1"/>
          </p:cNvSpPr>
          <p:nvPr>
            <p:ph type="ftr" sz="quarter" idx="11"/>
          </p:nvPr>
        </p:nvSpPr>
        <p:spPr>
          <a:xfrm>
            <a:off x="4165601" y="6492877"/>
            <a:ext cx="3860800" cy="365125"/>
          </a:xfrm>
        </p:spPr>
        <p:txBody>
          <a:bodyPr/>
          <a:lstStyle>
            <a:lvl1pPr>
              <a:defRPr sz="2000" b="1">
                <a:solidFill>
                  <a:schemeClr val="bg1"/>
                </a:solidFill>
                <a:latin typeface="Gill Sans MT" panose="020B0502020104020203" pitchFamily="34" charset="0"/>
              </a:defRPr>
            </a:lvl1pPr>
          </a:lstStyle>
          <a:p>
            <a:endParaRPr lang="en-US" dirty="0"/>
          </a:p>
        </p:txBody>
      </p:sp>
      <p:sp>
        <p:nvSpPr>
          <p:cNvPr id="24" name="Slide Number Placeholder 5"/>
          <p:cNvSpPr>
            <a:spLocks noGrp="1"/>
          </p:cNvSpPr>
          <p:nvPr>
            <p:ph type="sldNum" sz="quarter" idx="12"/>
          </p:nvPr>
        </p:nvSpPr>
        <p:spPr>
          <a:xfrm>
            <a:off x="8737601" y="6492877"/>
            <a:ext cx="2844800" cy="365125"/>
          </a:xfrm>
        </p:spPr>
        <p:txBody>
          <a:bodyPr/>
          <a:lstStyle>
            <a:lvl1pPr>
              <a:defRPr sz="2000" b="1">
                <a:solidFill>
                  <a:schemeClr val="bg1"/>
                </a:solidFill>
                <a:latin typeface="Gill Sans MT" panose="020B0502020104020203" pitchFamily="34" charset="0"/>
              </a:defRPr>
            </a:lvl1pPr>
          </a:lstStyle>
          <a:p>
            <a:fld id="{BF468AE2-5243-40DF-B5C8-15010F982C4B}" type="slidenum">
              <a:rPr lang="en-US" smtClean="0"/>
              <a:pPr/>
              <a:t>‹#›</a:t>
            </a:fld>
            <a:endParaRPr lang="en-US" dirty="0"/>
          </a:p>
        </p:txBody>
      </p:sp>
      <p:sp>
        <p:nvSpPr>
          <p:cNvPr id="20" name="Title 1"/>
          <p:cNvSpPr>
            <a:spLocks noGrp="1"/>
          </p:cNvSpPr>
          <p:nvPr>
            <p:ph type="title" hasCustomPrompt="1"/>
          </p:nvPr>
        </p:nvSpPr>
        <p:spPr>
          <a:xfrm>
            <a:off x="711200" y="1143000"/>
            <a:ext cx="10972801" cy="1143000"/>
          </a:xfrm>
        </p:spPr>
        <p:txBody>
          <a:bodyPr>
            <a:normAutofit/>
          </a:bodyPr>
          <a:lstStyle>
            <a:lvl1pPr algn="l">
              <a:defRPr sz="4000" b="1"/>
            </a:lvl1pPr>
          </a:lstStyle>
          <a:p>
            <a:r>
              <a:rPr lang="en-US" dirty="0"/>
              <a:t>Questions?</a:t>
            </a:r>
          </a:p>
        </p:txBody>
      </p:sp>
      <p:pic>
        <p:nvPicPr>
          <p:cNvPr id="22" name="Picture 2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81388" y="152401"/>
            <a:ext cx="859760" cy="906251"/>
          </a:xfrm>
          <a:prstGeom prst="rect">
            <a:avLst/>
          </a:prstGeom>
        </p:spPr>
      </p:pic>
      <p:pic>
        <p:nvPicPr>
          <p:cNvPr id="28" name="Picture 27">
            <a:extLst>
              <a:ext uri="{FF2B5EF4-FFF2-40B4-BE49-F238E27FC236}">
                <a16:creationId xmlns:a16="http://schemas.microsoft.com/office/drawing/2014/main" id="{C97D22E9-5422-441F-A21E-2D22FC454F6A}"/>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5123"/>
          <a:stretch/>
        </p:blipFill>
        <p:spPr>
          <a:xfrm>
            <a:off x="8763694" y="2514600"/>
            <a:ext cx="1519271" cy="3763772"/>
          </a:xfrm>
          <a:prstGeom prst="rect">
            <a:avLst/>
          </a:prstGeom>
        </p:spPr>
      </p:pic>
      <p:pic>
        <p:nvPicPr>
          <p:cNvPr id="1026" name="Picture 2">
            <a:extLst>
              <a:ext uri="{C183D7F6-B498-43B3-948B-1728B52AA6E4}">
                <adec:decorative xmlns:adec="http://schemas.microsoft.com/office/drawing/2017/decorative" val="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239297" y="2862072"/>
            <a:ext cx="1251784" cy="34163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98C8D2EB-42B0-4BCD-FFA0-33627C6C8ACA}"/>
              </a:ext>
              <a:ext uri="{C183D7F6-B498-43B3-948B-1728B52AA6E4}">
                <adec:decorative xmlns:adec="http://schemas.microsoft.com/office/drawing/2017/decorative" val="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0990" y="6519575"/>
            <a:ext cx="346329" cy="301685"/>
          </a:xfrm>
          <a:prstGeom prst="rect">
            <a:avLst/>
          </a:prstGeom>
        </p:spPr>
      </p:pic>
    </p:spTree>
    <p:extLst>
      <p:ext uri="{BB962C8B-B14F-4D97-AF65-F5344CB8AC3E}">
        <p14:creationId xmlns:p14="http://schemas.microsoft.com/office/powerpoint/2010/main" val="2509430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LINK">
    <p:spTree>
      <p:nvGrpSpPr>
        <p:cNvPr id="1" name=""/>
        <p:cNvGrpSpPr/>
        <p:nvPr/>
      </p:nvGrpSpPr>
      <p:grpSpPr>
        <a:xfrm>
          <a:off x="0" y="0"/>
          <a:ext cx="0" cy="0"/>
          <a:chOff x="0" y="0"/>
          <a:chExt cx="0" cy="0"/>
        </a:xfrm>
      </p:grpSpPr>
      <p:sp>
        <p:nvSpPr>
          <p:cNvPr id="21" name="Rectangle 20"/>
          <p:cNvSpPr/>
          <p:nvPr userDrawn="1"/>
        </p:nvSpPr>
        <p:spPr>
          <a:xfrm>
            <a:off x="1" y="6493143"/>
            <a:ext cx="12192000" cy="364857"/>
          </a:xfrm>
          <a:prstGeom prst="rect">
            <a:avLst/>
          </a:prstGeom>
          <a:solidFill>
            <a:srgbClr val="38939B"/>
          </a:solidFill>
          <a:ln>
            <a:solidFill>
              <a:srgbClr val="3893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Footer Placeholder 4"/>
          <p:cNvSpPr>
            <a:spLocks noGrp="1"/>
          </p:cNvSpPr>
          <p:nvPr>
            <p:ph type="ftr" sz="quarter" idx="11"/>
          </p:nvPr>
        </p:nvSpPr>
        <p:spPr>
          <a:xfrm>
            <a:off x="4165601" y="6492877"/>
            <a:ext cx="3860800" cy="365125"/>
          </a:xfrm>
        </p:spPr>
        <p:txBody>
          <a:bodyPr/>
          <a:lstStyle>
            <a:lvl1pPr>
              <a:defRPr sz="2000" b="1">
                <a:solidFill>
                  <a:schemeClr val="bg1"/>
                </a:solidFill>
                <a:latin typeface="Gill Sans MT" panose="020B0502020104020203" pitchFamily="34" charset="0"/>
              </a:defRPr>
            </a:lvl1pPr>
          </a:lstStyle>
          <a:p>
            <a:endParaRPr lang="en-US" dirty="0"/>
          </a:p>
        </p:txBody>
      </p:sp>
      <p:sp>
        <p:nvSpPr>
          <p:cNvPr id="24" name="Slide Number Placeholder 5"/>
          <p:cNvSpPr>
            <a:spLocks noGrp="1"/>
          </p:cNvSpPr>
          <p:nvPr>
            <p:ph type="sldNum" sz="quarter" idx="12"/>
          </p:nvPr>
        </p:nvSpPr>
        <p:spPr>
          <a:xfrm>
            <a:off x="8737601" y="6492877"/>
            <a:ext cx="2844800" cy="365125"/>
          </a:xfrm>
        </p:spPr>
        <p:txBody>
          <a:bodyPr/>
          <a:lstStyle>
            <a:lvl1pPr>
              <a:defRPr sz="2000" b="1">
                <a:solidFill>
                  <a:schemeClr val="bg1"/>
                </a:solidFill>
                <a:latin typeface="Gill Sans MT" panose="020B0502020104020203" pitchFamily="34" charset="0"/>
              </a:defRPr>
            </a:lvl1pPr>
          </a:lstStyle>
          <a:p>
            <a:fld id="{BF468AE2-5243-40DF-B5C8-15010F982C4B}" type="slidenum">
              <a:rPr lang="en-US" smtClean="0"/>
              <a:pPr/>
              <a:t>‹#›</a:t>
            </a:fld>
            <a:endParaRPr lang="en-US" dirty="0"/>
          </a:p>
        </p:txBody>
      </p:sp>
      <p:pic>
        <p:nvPicPr>
          <p:cNvPr id="27" name="Picture 26">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90" y="6519575"/>
            <a:ext cx="346329" cy="301685"/>
          </a:xfrm>
          <a:prstGeom prst="rect">
            <a:avLst/>
          </a:prstGeom>
        </p:spPr>
      </p:pic>
      <p:sp>
        <p:nvSpPr>
          <p:cNvPr id="28" name="Title 1"/>
          <p:cNvSpPr>
            <a:spLocks noGrp="1"/>
          </p:cNvSpPr>
          <p:nvPr>
            <p:ph type="ctrTitle"/>
          </p:nvPr>
        </p:nvSpPr>
        <p:spPr>
          <a:xfrm>
            <a:off x="914401" y="2511427"/>
            <a:ext cx="9938013" cy="1470025"/>
          </a:xfrm>
        </p:spPr>
        <p:txBody>
          <a:bodyPr/>
          <a:lstStyle>
            <a:lvl1pPr>
              <a:defRPr b="1">
                <a:solidFill>
                  <a:srgbClr val="38939B"/>
                </a:solidFill>
                <a:latin typeface="Gill Sans MT" panose="020B0502020104020203" pitchFamily="34" charset="0"/>
              </a:defRPr>
            </a:lvl1pPr>
          </a:lstStyle>
          <a:p>
            <a:r>
              <a:rPr lang="en-US" dirty="0"/>
              <a:t>Click to edit Master title style</a:t>
            </a:r>
          </a:p>
        </p:txBody>
      </p:sp>
      <p:cxnSp>
        <p:nvCxnSpPr>
          <p:cNvPr id="2" name="Straight Connector 1">
            <a:extLst>
              <a:ext uri="{FF2B5EF4-FFF2-40B4-BE49-F238E27FC236}">
                <a16:creationId xmlns:a16="http://schemas.microsoft.com/office/drawing/2014/main" id="{06EAF3FF-B10F-91C0-45D7-16AED1E15DE5}"/>
              </a:ext>
              <a:ext uri="{C183D7F6-B498-43B3-948B-1728B52AA6E4}">
                <adec:decorative xmlns:adec="http://schemas.microsoft.com/office/drawing/2017/decorative" val="1"/>
              </a:ext>
            </a:extLst>
          </p:cNvPr>
          <p:cNvCxnSpPr/>
          <p:nvPr userDrawn="1"/>
        </p:nvCxnSpPr>
        <p:spPr>
          <a:xfrm>
            <a:off x="609600" y="2438400"/>
            <a:ext cx="10972801" cy="0"/>
          </a:xfrm>
          <a:prstGeom prst="line">
            <a:avLst/>
          </a:prstGeom>
          <a:ln w="28575">
            <a:solidFill>
              <a:srgbClr val="F8AD16"/>
            </a:solidFill>
          </a:ln>
        </p:spPr>
        <p:style>
          <a:lnRef idx="1">
            <a:schemeClr val="accent6"/>
          </a:lnRef>
          <a:fillRef idx="0">
            <a:schemeClr val="accent6"/>
          </a:fillRef>
          <a:effectRef idx="0">
            <a:schemeClr val="accent6"/>
          </a:effectRef>
          <a:fontRef idx="minor">
            <a:schemeClr val="tx1"/>
          </a:fontRef>
        </p:style>
      </p:cxnSp>
      <p:pic>
        <p:nvPicPr>
          <p:cNvPr id="3" name="Picture 2" descr="HEALTHeLINK Logo">
            <a:extLst>
              <a:ext uri="{FF2B5EF4-FFF2-40B4-BE49-F238E27FC236}">
                <a16:creationId xmlns:a16="http://schemas.microsoft.com/office/drawing/2014/main" id="{7B80A28C-8B9B-B73B-950B-7882D551173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758" y="381000"/>
            <a:ext cx="4235210" cy="1981200"/>
          </a:xfrm>
          <a:prstGeom prst="rect">
            <a:avLst/>
          </a:prstGeom>
        </p:spPr>
      </p:pic>
    </p:spTree>
    <p:extLst>
      <p:ext uri="{BB962C8B-B14F-4D97-AF65-F5344CB8AC3E}">
        <p14:creationId xmlns:p14="http://schemas.microsoft.com/office/powerpoint/2010/main" val="2395745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with Subtitle - LINK">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511427"/>
            <a:ext cx="9938013" cy="1470025"/>
          </a:xfrm>
        </p:spPr>
        <p:txBody>
          <a:bodyPr/>
          <a:lstStyle>
            <a:lvl1pPr>
              <a:defRPr b="1">
                <a:solidFill>
                  <a:srgbClr val="38939B"/>
                </a:solidFill>
                <a:latin typeface="Gill Sans MT" panose="020B0502020104020203" pitchFamily="34" charset="0"/>
              </a:defRPr>
            </a:lvl1pPr>
          </a:lstStyle>
          <a:p>
            <a:r>
              <a:rPr lang="en-US" dirty="0"/>
              <a:t>Click to edit Master title style</a:t>
            </a:r>
          </a:p>
        </p:txBody>
      </p:sp>
      <p:sp>
        <p:nvSpPr>
          <p:cNvPr id="3" name="Subtitle 2"/>
          <p:cNvSpPr>
            <a:spLocks noGrp="1"/>
          </p:cNvSpPr>
          <p:nvPr>
            <p:ph type="subTitle" idx="1"/>
          </p:nvPr>
        </p:nvSpPr>
        <p:spPr>
          <a:xfrm>
            <a:off x="1828800" y="4267200"/>
            <a:ext cx="8534401" cy="1219200"/>
          </a:xfrm>
        </p:spPr>
        <p:txBody>
          <a:bodyPr/>
          <a:lstStyle>
            <a:lvl1pPr marL="0" indent="0" algn="ctr">
              <a:buNone/>
              <a:defRPr b="1">
                <a:solidFill>
                  <a:srgbClr val="777777"/>
                </a:solidFill>
                <a:latin typeface="Gill Sans MT" panose="020B05020201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8" name="Straight Connector 7">
            <a:extLst>
              <a:ext uri="{C183D7F6-B498-43B3-948B-1728B52AA6E4}">
                <adec:decorative xmlns:adec="http://schemas.microsoft.com/office/drawing/2017/decorative" val="1"/>
              </a:ext>
            </a:extLst>
          </p:cNvPr>
          <p:cNvCxnSpPr/>
          <p:nvPr userDrawn="1"/>
        </p:nvCxnSpPr>
        <p:spPr>
          <a:xfrm>
            <a:off x="609600" y="2438400"/>
            <a:ext cx="10972801" cy="0"/>
          </a:xfrm>
          <a:prstGeom prst="line">
            <a:avLst/>
          </a:prstGeom>
          <a:ln w="28575">
            <a:solidFill>
              <a:srgbClr val="F8AD16"/>
            </a:solidFill>
          </a:ln>
        </p:spPr>
        <p:style>
          <a:lnRef idx="1">
            <a:schemeClr val="accent6"/>
          </a:lnRef>
          <a:fillRef idx="0">
            <a:schemeClr val="accent6"/>
          </a:fillRef>
          <a:effectRef idx="0">
            <a:schemeClr val="accent6"/>
          </a:effectRef>
          <a:fontRef idx="minor">
            <a:schemeClr val="tx1"/>
          </a:fontRef>
        </p:style>
      </p:cxnSp>
      <p:pic>
        <p:nvPicPr>
          <p:cNvPr id="19" name="Picture 18" descr="HEALTHeLINK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758" y="381000"/>
            <a:ext cx="4235210" cy="1981200"/>
          </a:xfrm>
          <a:prstGeom prst="rect">
            <a:avLst/>
          </a:prstGeom>
        </p:spPr>
      </p:pic>
      <p:grpSp>
        <p:nvGrpSpPr>
          <p:cNvPr id="20" name="Group 19">
            <a:extLst>
              <a:ext uri="{C183D7F6-B498-43B3-948B-1728B52AA6E4}">
                <adec:decorative xmlns:adec="http://schemas.microsoft.com/office/drawing/2017/decorative" val="1"/>
              </a:ext>
            </a:extLst>
          </p:cNvPr>
          <p:cNvGrpSpPr/>
          <p:nvPr userDrawn="1"/>
        </p:nvGrpSpPr>
        <p:grpSpPr>
          <a:xfrm>
            <a:off x="8895645" y="3505200"/>
            <a:ext cx="3221723" cy="3276600"/>
            <a:chOff x="5770716" y="3429000"/>
            <a:chExt cx="3220884" cy="3276600"/>
          </a:xfrm>
        </p:grpSpPr>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6344" y="5778731"/>
              <a:ext cx="905256" cy="923544"/>
            </a:xfrm>
            <a:prstGeom prst="rect">
              <a:avLst/>
            </a:prstGeom>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7500" y="5873496"/>
              <a:ext cx="813816" cy="832104"/>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90500" y="3429000"/>
              <a:ext cx="859536" cy="859536"/>
            </a:xfrm>
            <a:prstGeom prst="rect">
              <a:avLst/>
            </a:prstGeom>
          </p:spPr>
        </p:pic>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86344" y="4572000"/>
              <a:ext cx="905256" cy="950976"/>
            </a:xfrm>
            <a:prstGeom prst="rect">
              <a:avLst/>
            </a:prstGeom>
          </p:spPr>
        </p:pic>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70716" y="5851883"/>
              <a:ext cx="868680" cy="850392"/>
            </a:xfrm>
            <a:prstGeom prst="rect">
              <a:avLst/>
            </a:prstGeom>
          </p:spPr>
        </p:pic>
        <p:pic>
          <p:nvPicPr>
            <p:cNvPr id="26" name="Content Placeholder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6200000">
              <a:off x="7888361" y="6112743"/>
              <a:ext cx="148288" cy="353610"/>
            </a:xfrm>
            <a:prstGeom prst="rect">
              <a:avLst/>
            </a:prstGeom>
          </p:spPr>
        </p:pic>
        <p:pic>
          <p:nvPicPr>
            <p:cNvPr id="27" name="Content Placeholder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79724" y="5486400"/>
              <a:ext cx="148288" cy="353610"/>
            </a:xfrm>
            <a:prstGeom prst="rect">
              <a:avLst/>
            </a:prstGeom>
          </p:spPr>
        </p:pic>
        <p:pic>
          <p:nvPicPr>
            <p:cNvPr id="28" name="Content Placeholder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6200000">
              <a:off x="6696551" y="6137382"/>
              <a:ext cx="148288" cy="353610"/>
            </a:xfrm>
            <a:prstGeom prst="rect">
              <a:avLst/>
            </a:prstGeom>
          </p:spPr>
        </p:pic>
        <p:pic>
          <p:nvPicPr>
            <p:cNvPr id="29" name="Content Placeholder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64828" y="4294590"/>
              <a:ext cx="148288" cy="353610"/>
            </a:xfrm>
            <a:prstGeom prst="rect">
              <a:avLst/>
            </a:prstGeom>
          </p:spPr>
        </p:pic>
      </p:grpSp>
    </p:spTree>
    <p:extLst>
      <p:ext uri="{BB962C8B-B14F-4D97-AF65-F5344CB8AC3E}">
        <p14:creationId xmlns:p14="http://schemas.microsoft.com/office/powerpoint/2010/main" val="314611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cxnSp>
        <p:nvCxnSpPr>
          <p:cNvPr id="14" name="Straight Connector 13"/>
          <p:cNvCxnSpPr/>
          <p:nvPr userDrawn="1"/>
        </p:nvCxnSpPr>
        <p:spPr>
          <a:xfrm>
            <a:off x="711200" y="2362200"/>
            <a:ext cx="10972801" cy="0"/>
          </a:xfrm>
          <a:prstGeom prst="line">
            <a:avLst/>
          </a:prstGeom>
          <a:ln w="28575">
            <a:solidFill>
              <a:srgbClr val="F8AD16"/>
            </a:solidFill>
          </a:ln>
        </p:spPr>
        <p:style>
          <a:lnRef idx="1">
            <a:schemeClr val="accent6"/>
          </a:lnRef>
          <a:fillRef idx="0">
            <a:schemeClr val="accent6"/>
          </a:fillRef>
          <a:effectRef idx="0">
            <a:schemeClr val="accent6"/>
          </a:effectRef>
          <a:fontRef idx="minor">
            <a:schemeClr val="tx1"/>
          </a:fontRef>
        </p:style>
      </p:cxnSp>
      <p:grpSp>
        <p:nvGrpSpPr>
          <p:cNvPr id="15" name="Group 14"/>
          <p:cNvGrpSpPr/>
          <p:nvPr userDrawn="1"/>
        </p:nvGrpSpPr>
        <p:grpSpPr>
          <a:xfrm>
            <a:off x="778329" y="2515738"/>
            <a:ext cx="8162470" cy="3275462"/>
            <a:chOff x="583747" y="2363337"/>
            <a:chExt cx="6121852" cy="3275462"/>
          </a:xfrm>
        </p:grpSpPr>
        <p:sp>
          <p:nvSpPr>
            <p:cNvPr id="16" name="Content Placeholder 8"/>
            <p:cNvSpPr txBox="1">
              <a:spLocks/>
            </p:cNvSpPr>
            <p:nvPr/>
          </p:nvSpPr>
          <p:spPr>
            <a:xfrm>
              <a:off x="609599" y="2363337"/>
              <a:ext cx="6096000" cy="3275462"/>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dirty="0">
                  <a:solidFill>
                    <a:srgbClr val="777777"/>
                  </a:solidFill>
                  <a:latin typeface="Gill Sans MT" panose="020B0502020104020203" pitchFamily="34" charset="0"/>
                </a:rPr>
                <a:t>wnyhealthelink.com</a:t>
              </a:r>
            </a:p>
            <a:p>
              <a:pPr marL="0" indent="0">
                <a:buNone/>
              </a:pPr>
              <a:r>
                <a:rPr lang="en-US" sz="2800" b="0" dirty="0">
                  <a:solidFill>
                    <a:srgbClr val="777777"/>
                  </a:solidFill>
                  <a:latin typeface="Gill Sans MT" panose="020B0502020104020203" pitchFamily="34" charset="0"/>
                </a:rPr>
                <a:t>716-206-0993</a:t>
              </a:r>
            </a:p>
            <a:p>
              <a:pPr marL="0" indent="0">
                <a:buNone/>
              </a:pPr>
              <a:r>
                <a:rPr lang="en-US" sz="2800" dirty="0">
                  <a:solidFill>
                    <a:srgbClr val="777777"/>
                  </a:solidFill>
                  <a:latin typeface="Gill Sans MT" panose="020B0502020104020203" pitchFamily="34" charset="0"/>
                </a:rPr>
                <a:t>.        facebook.com/healthelink</a:t>
              </a:r>
            </a:p>
            <a:p>
              <a:pPr marL="0" indent="0">
                <a:buNone/>
              </a:pPr>
              <a:r>
                <a:rPr lang="en-US" sz="2800" dirty="0">
                  <a:solidFill>
                    <a:srgbClr val="777777"/>
                  </a:solidFill>
                  <a:latin typeface="Gill Sans MT" panose="020B0502020104020203" pitchFamily="34" charset="0"/>
                </a:rPr>
                <a:t>        @healthelink</a:t>
              </a:r>
            </a:p>
            <a:p>
              <a:pPr marL="0" indent="0">
                <a:buNone/>
              </a:pPr>
              <a:r>
                <a:rPr lang="en-US" sz="2800" dirty="0">
                  <a:solidFill>
                    <a:srgbClr val="777777"/>
                  </a:solidFill>
                  <a:latin typeface="Gill Sans MT" panose="020B0502020104020203" pitchFamily="34" charset="0"/>
                </a:rPr>
                <a:t>         YouTube.com/healthelink</a:t>
              </a:r>
            </a:p>
            <a:p>
              <a:pPr marL="0" indent="0">
                <a:buNone/>
              </a:pPr>
              <a:r>
                <a:rPr lang="en-US" sz="2800" baseline="0" dirty="0">
                  <a:solidFill>
                    <a:srgbClr val="777777"/>
                  </a:solidFill>
                  <a:latin typeface="Gill Sans MT" panose="020B0502020104020203" pitchFamily="34" charset="0"/>
                </a:rPr>
                <a:t>         </a:t>
              </a:r>
              <a:r>
                <a:rPr lang="en-US" sz="2800" dirty="0">
                  <a:solidFill>
                    <a:srgbClr val="777777"/>
                  </a:solidFill>
                  <a:latin typeface="Gill Sans MT" panose="020B0502020104020203" pitchFamily="34" charset="0"/>
                </a:rPr>
                <a:t>HEALTHeLINK</a:t>
              </a:r>
            </a:p>
          </p:txBody>
        </p:sp>
        <p:pic>
          <p:nvPicPr>
            <p:cNvPr id="17" name="Picture 2" descr="Image result for facebook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7219" y="3429000"/>
              <a:ext cx="508095" cy="5080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Image result for twitter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219" y="3962400"/>
              <a:ext cx="514350" cy="51435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Image result for youtube logo"/>
            <p:cNvPicPr>
              <a:picLocks noChangeAspect="1" noChangeArrowheads="1"/>
            </p:cNvPicPr>
            <p:nvPr/>
          </p:nvPicPr>
          <p:blipFill rotWithShape="1">
            <a:blip r:embed="rId4">
              <a:extLst>
                <a:ext uri="{28A0092B-C50C-407E-A947-70E740481C1C}">
                  <a14:useLocalDpi xmlns:a14="http://schemas.microsoft.com/office/drawing/2010/main" val="0"/>
                </a:ext>
              </a:extLst>
            </a:blip>
            <a:srcRect l="34670" t="30729" r="36034" b="29868"/>
            <a:stretch/>
          </p:blipFill>
          <p:spPr bwMode="auto">
            <a:xfrm>
              <a:off x="583747" y="4495799"/>
              <a:ext cx="711653" cy="561121"/>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Rectangle 20"/>
          <p:cNvSpPr/>
          <p:nvPr userDrawn="1"/>
        </p:nvSpPr>
        <p:spPr>
          <a:xfrm>
            <a:off x="1" y="6493143"/>
            <a:ext cx="12192000" cy="364857"/>
          </a:xfrm>
          <a:prstGeom prst="rect">
            <a:avLst/>
          </a:prstGeom>
          <a:solidFill>
            <a:srgbClr val="38939B"/>
          </a:solidFill>
          <a:ln>
            <a:solidFill>
              <a:srgbClr val="3893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Footer Placeholder 4"/>
          <p:cNvSpPr>
            <a:spLocks noGrp="1"/>
          </p:cNvSpPr>
          <p:nvPr>
            <p:ph type="ftr" sz="quarter" idx="11"/>
          </p:nvPr>
        </p:nvSpPr>
        <p:spPr>
          <a:xfrm>
            <a:off x="4165601" y="6492877"/>
            <a:ext cx="3860800" cy="365125"/>
          </a:xfrm>
        </p:spPr>
        <p:txBody>
          <a:bodyPr/>
          <a:lstStyle>
            <a:lvl1pPr>
              <a:defRPr sz="1200" b="1">
                <a:solidFill>
                  <a:schemeClr val="bg1"/>
                </a:solidFill>
                <a:latin typeface="Gill Sans MT" panose="020B0502020104020203" pitchFamily="34" charset="0"/>
              </a:defRPr>
            </a:lvl1pPr>
          </a:lstStyle>
          <a:p>
            <a:endParaRPr lang="en-US" dirty="0"/>
          </a:p>
        </p:txBody>
      </p:sp>
      <p:sp>
        <p:nvSpPr>
          <p:cNvPr id="24" name="Slide Number Placeholder 5"/>
          <p:cNvSpPr>
            <a:spLocks noGrp="1"/>
          </p:cNvSpPr>
          <p:nvPr>
            <p:ph type="sldNum" sz="quarter" idx="12"/>
          </p:nvPr>
        </p:nvSpPr>
        <p:spPr>
          <a:xfrm>
            <a:off x="8737601" y="6492877"/>
            <a:ext cx="2844800" cy="365125"/>
          </a:xfrm>
        </p:spPr>
        <p:txBody>
          <a:bodyPr/>
          <a:lstStyle>
            <a:lvl1pPr>
              <a:defRPr sz="1200" b="1">
                <a:solidFill>
                  <a:schemeClr val="bg1"/>
                </a:solidFill>
                <a:latin typeface="Gill Sans MT" panose="020B0502020104020203" pitchFamily="34" charset="0"/>
              </a:defRPr>
            </a:lvl1pPr>
          </a:lstStyle>
          <a:p>
            <a:fld id="{BF468AE2-5243-40DF-B5C8-15010F982C4B}" type="slidenum">
              <a:rPr lang="en-US" smtClean="0"/>
              <a:pPr/>
              <a:t>‹#›</a:t>
            </a:fld>
            <a:endParaRPr lang="en-US" dirty="0"/>
          </a:p>
        </p:txBody>
      </p:sp>
      <p:pic>
        <p:nvPicPr>
          <p:cNvPr id="25" name="Picture 24"/>
          <p:cNvPicPr>
            <a:picLocks noChangeAspect="1"/>
          </p:cNvPicPr>
          <p:nvPr userDrawn="1"/>
        </p:nvPicPr>
        <p:blipFill rotWithShape="1">
          <a:blip r:embed="rId5" cstate="print">
            <a:extLst>
              <a:ext uri="{28A0092B-C50C-407E-A947-70E740481C1C}">
                <a14:useLocalDpi xmlns:a14="http://schemas.microsoft.com/office/drawing/2010/main" val="0"/>
              </a:ext>
            </a:extLst>
          </a:blip>
          <a:srcRect l="7638" t="67064" r="83173" b="19204"/>
          <a:stretch/>
        </p:blipFill>
        <p:spPr>
          <a:xfrm>
            <a:off x="11281286" y="948"/>
            <a:ext cx="805429" cy="941695"/>
          </a:xfrm>
          <a:prstGeom prst="rect">
            <a:avLst/>
          </a:prstGeom>
        </p:spPr>
      </p:pic>
      <p:pic>
        <p:nvPicPr>
          <p:cNvPr id="26" name="Picture 2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17492" y="304800"/>
            <a:ext cx="4235210" cy="1981200"/>
          </a:xfrm>
          <a:prstGeom prst="rect">
            <a:avLst/>
          </a:prstGeom>
        </p:spPr>
      </p:pic>
      <p:pic>
        <p:nvPicPr>
          <p:cNvPr id="27" name="Picture 2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0990" y="6519575"/>
            <a:ext cx="346329" cy="301685"/>
          </a:xfrm>
          <a:prstGeom prst="rect">
            <a:avLst/>
          </a:prstGeom>
        </p:spPr>
      </p:pic>
      <p:pic>
        <p:nvPicPr>
          <p:cNvPr id="2050" name="Picture 2" descr="LinkedIn logo registered trademark example"/>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l="63180" t="17778" r="21641" b="18000"/>
          <a:stretch/>
        </p:blipFill>
        <p:spPr bwMode="auto">
          <a:xfrm>
            <a:off x="982635" y="5181600"/>
            <a:ext cx="579778" cy="56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7595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1"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1"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20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91440" tIns="45720" rIns="91440" bIns="45720" rtlCol="0" anchor="ctr"/>
          <a:lstStyle>
            <a:lvl1pPr algn="ctr">
              <a:defRPr sz="2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1" y="6356352"/>
            <a:ext cx="2844800" cy="365125"/>
          </a:xfrm>
          <a:prstGeom prst="rect">
            <a:avLst/>
          </a:prstGeom>
        </p:spPr>
        <p:txBody>
          <a:bodyPr vert="horz" lIns="91440" tIns="45720" rIns="91440" bIns="45720" rtlCol="0" anchor="ctr"/>
          <a:lstStyle>
            <a:lvl1pPr algn="r">
              <a:defRPr sz="2000">
                <a:solidFill>
                  <a:schemeClr val="tx1">
                    <a:tint val="75000"/>
                  </a:schemeClr>
                </a:solidFill>
              </a:defRPr>
            </a:lvl1pPr>
          </a:lstStyle>
          <a:p>
            <a:fld id="{BF468AE2-5243-40DF-B5C8-15010F982C4B}" type="slidenum">
              <a:rPr lang="en-US" smtClean="0"/>
              <a:pPr/>
              <a:t>‹#›</a:t>
            </a:fld>
            <a:endParaRPr lang="en-US" dirty="0"/>
          </a:p>
        </p:txBody>
      </p:sp>
    </p:spTree>
    <p:extLst>
      <p:ext uri="{BB962C8B-B14F-4D97-AF65-F5344CB8AC3E}">
        <p14:creationId xmlns:p14="http://schemas.microsoft.com/office/powerpoint/2010/main" val="3616569710"/>
      </p:ext>
    </p:extLst>
  </p:cSld>
  <p:clrMap bg1="lt1" tx1="dk1" bg2="lt2" tx2="dk2" accent1="accent1" accent2="accent2" accent3="accent3" accent4="accent4" accent5="accent5" accent6="accent6" hlink="hlink" folHlink="folHlink"/>
  <p:sldLayoutIdLst>
    <p:sldLayoutId id="2147483695" r:id="rId1"/>
    <p:sldLayoutId id="2147483703" r:id="rId2"/>
    <p:sldLayoutId id="2147483697" r:id="rId3"/>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1"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1"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1"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468AE2-5243-40DF-B5C8-15010F982C4B}" type="slidenum">
              <a:rPr lang="en-US" smtClean="0"/>
              <a:t>‹#›</a:t>
            </a:fld>
            <a:endParaRPr lang="en-US" dirty="0"/>
          </a:p>
        </p:txBody>
      </p:sp>
    </p:spTree>
    <p:extLst>
      <p:ext uri="{BB962C8B-B14F-4D97-AF65-F5344CB8AC3E}">
        <p14:creationId xmlns:p14="http://schemas.microsoft.com/office/powerpoint/2010/main" val="3616569710"/>
      </p:ext>
    </p:extLst>
  </p:cSld>
  <p:clrMap bg1="lt1" tx1="dk1" bg2="lt2" tx2="dk2" accent1="accent1" accent2="accent2" accent3="accent3" accent4="accent4" accent5="accent5" accent6="accent6" hlink="hlink" folHlink="folHlink"/>
  <p:sldLayoutIdLst>
    <p:sldLayoutId id="2147483696" r:id="rId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flickr.com/photos/32345848@N07/41773216575" TargetMode="External"/><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support@wnyhealthelink.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upguard.com/blog/worst-hipaa-violation-cases" TargetMode="External"/><Relationship Id="rId1" Type="http://schemas.openxmlformats.org/officeDocument/2006/relationships/slideLayout" Target="../slideLayouts/slideLayout2.xml"/><Relationship Id="rId4" Type="http://schemas.openxmlformats.org/officeDocument/2006/relationships/hyperlink" Target="https://www.deviantart.com/catsya/art/Britney-Spears-Wallpaper-6-242281259"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openclipart.org/detail/205618/pointing-finger-by-rones-by-rones" TargetMode="External"/><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hyperlink" Target="https://pixabay.com/en/reminder-note-sticky-note-1922255/" TargetMode="Externa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65B65A-FEA2-D412-2FBE-99BED8ABDBDC}"/>
              </a:ext>
            </a:extLst>
          </p:cNvPr>
          <p:cNvSpPr>
            <a:spLocks noGrp="1"/>
          </p:cNvSpPr>
          <p:nvPr>
            <p:ph type="ctrTitle"/>
          </p:nvPr>
        </p:nvSpPr>
        <p:spPr/>
        <p:txBody>
          <a:bodyPr/>
          <a:lstStyle/>
          <a:p>
            <a:r>
              <a:rPr lang="en-US" dirty="0"/>
              <a:t>HEALTHeLINK Compliance Training</a:t>
            </a:r>
          </a:p>
        </p:txBody>
      </p:sp>
      <p:sp>
        <p:nvSpPr>
          <p:cNvPr id="5" name="Subtitle 4">
            <a:extLst>
              <a:ext uri="{FF2B5EF4-FFF2-40B4-BE49-F238E27FC236}">
                <a16:creationId xmlns:a16="http://schemas.microsoft.com/office/drawing/2014/main" id="{E7CAD996-94AE-11BA-F1CE-82019435720C}"/>
              </a:ext>
            </a:extLst>
          </p:cNvPr>
          <p:cNvSpPr>
            <a:spLocks noGrp="1"/>
          </p:cNvSpPr>
          <p:nvPr>
            <p:ph type="subTitle" idx="1"/>
          </p:nvPr>
        </p:nvSpPr>
        <p:spPr>
          <a:xfrm>
            <a:off x="1447800" y="3810000"/>
            <a:ext cx="8532178" cy="1752600"/>
          </a:xfrm>
        </p:spPr>
        <p:txBody>
          <a:bodyPr>
            <a:normAutofit/>
          </a:bodyPr>
          <a:lstStyle/>
          <a:p>
            <a:r>
              <a:rPr lang="en-US" sz="3600" dirty="0">
                <a:solidFill>
                  <a:srgbClr val="38939B"/>
                </a:solidFill>
              </a:rPr>
              <a:t>What you </a:t>
            </a:r>
            <a:r>
              <a:rPr lang="en-US" sz="3600" i="1" u="sng" dirty="0">
                <a:solidFill>
                  <a:srgbClr val="FF0000"/>
                </a:solidFill>
              </a:rPr>
              <a:t>SHOULD</a:t>
            </a:r>
            <a:r>
              <a:rPr lang="en-US" sz="3600" dirty="0"/>
              <a:t> </a:t>
            </a:r>
            <a:r>
              <a:rPr lang="en-US" sz="3600" dirty="0">
                <a:solidFill>
                  <a:srgbClr val="38939B"/>
                </a:solidFill>
              </a:rPr>
              <a:t>and</a:t>
            </a:r>
            <a:r>
              <a:rPr lang="en-US" sz="3600" dirty="0"/>
              <a:t> </a:t>
            </a:r>
            <a:r>
              <a:rPr lang="en-US" sz="3600" i="1" u="sng" dirty="0">
                <a:solidFill>
                  <a:srgbClr val="FF0000"/>
                </a:solidFill>
              </a:rPr>
              <a:t>SHOULD NOT </a:t>
            </a:r>
            <a:r>
              <a:rPr lang="en-US" sz="3600" dirty="0">
                <a:solidFill>
                  <a:srgbClr val="38939B"/>
                </a:solidFill>
              </a:rPr>
              <a:t>do as a user.</a:t>
            </a:r>
          </a:p>
        </p:txBody>
      </p:sp>
    </p:spTree>
    <p:extLst>
      <p:ext uri="{BB962C8B-B14F-4D97-AF65-F5344CB8AC3E}">
        <p14:creationId xmlns:p14="http://schemas.microsoft.com/office/powerpoint/2010/main" val="2698108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dirty="0"/>
          </a:p>
        </p:txBody>
      </p:sp>
      <p:sp>
        <p:nvSpPr>
          <p:cNvPr id="3" name="Slide Number Placeholder 2">
            <a:extLst>
              <a:ext uri="{C183D7F6-B498-43B3-948B-1728B52AA6E4}">
                <adec:decorative xmlns:adec="http://schemas.microsoft.com/office/drawing/2017/decorative" val="1"/>
              </a:ext>
            </a:extLst>
          </p:cNvPr>
          <p:cNvSpPr>
            <a:spLocks noGrp="1"/>
          </p:cNvSpPr>
          <p:nvPr>
            <p:ph type="sldNum" sz="quarter" idx="12"/>
          </p:nvPr>
        </p:nvSpPr>
        <p:spPr/>
        <p:txBody>
          <a:bodyPr/>
          <a:lstStyle/>
          <a:p>
            <a:fld id="{BF468AE2-5243-40DF-B5C8-15010F982C4B}" type="slidenum">
              <a:rPr lang="en-US" smtClean="0"/>
              <a:pPr/>
              <a:t>10</a:t>
            </a:fld>
            <a:endParaRPr lang="en-US" dirty="0"/>
          </a:p>
        </p:txBody>
      </p:sp>
      <p:sp>
        <p:nvSpPr>
          <p:cNvPr id="9" name="Title 8">
            <a:extLst>
              <a:ext uri="{FF2B5EF4-FFF2-40B4-BE49-F238E27FC236}">
                <a16:creationId xmlns:a16="http://schemas.microsoft.com/office/drawing/2014/main" id="{E2DE4923-33CA-6795-0F29-34DA772606BC}"/>
              </a:ext>
            </a:extLst>
          </p:cNvPr>
          <p:cNvSpPr>
            <a:spLocks noGrp="1"/>
          </p:cNvSpPr>
          <p:nvPr>
            <p:ph type="title" idx="4294967295"/>
          </p:nvPr>
        </p:nvSpPr>
        <p:spPr>
          <a:xfrm>
            <a:off x="1305697" y="-782465"/>
            <a:ext cx="9580606" cy="874540"/>
          </a:xfrm>
        </p:spPr>
        <p:txBody>
          <a:bodyPr/>
          <a:lstStyle/>
          <a:p>
            <a:r>
              <a:rPr lang="en-US" dirty="0"/>
              <a:t>Health e Link Social Media Info</a:t>
            </a:r>
          </a:p>
        </p:txBody>
      </p:sp>
    </p:spTree>
    <p:extLst>
      <p:ext uri="{BB962C8B-B14F-4D97-AF65-F5344CB8AC3E}">
        <p14:creationId xmlns:p14="http://schemas.microsoft.com/office/powerpoint/2010/main" val="1180882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185B7-10EC-F4FB-2425-BF379595B336}"/>
              </a:ext>
            </a:extLst>
          </p:cNvPr>
          <p:cNvSpPr>
            <a:spLocks noGrp="1"/>
          </p:cNvSpPr>
          <p:nvPr>
            <p:ph type="ctrTitle"/>
          </p:nvPr>
        </p:nvSpPr>
        <p:spPr>
          <a:xfrm>
            <a:off x="201336" y="2413185"/>
            <a:ext cx="8263156" cy="4096672"/>
          </a:xfrm>
        </p:spPr>
        <p:txBody>
          <a:bodyPr>
            <a:noAutofit/>
          </a:bodyPr>
          <a:lstStyle/>
          <a:p>
            <a:pPr>
              <a:spcBef>
                <a:spcPts val="600"/>
              </a:spcBef>
              <a:spcAft>
                <a:spcPts val="1200"/>
              </a:spcAft>
            </a:pPr>
            <a:r>
              <a:rPr lang="en-US" sz="1600" dirty="0"/>
              <a:t>It is very important to understand your role as a HEALTHeLINK user. Because we have a </a:t>
            </a:r>
            <a:r>
              <a:rPr lang="en-US" sz="1600" dirty="0">
                <a:solidFill>
                  <a:schemeClr val="accent1"/>
                </a:solidFill>
              </a:rPr>
              <a:t>Participant</a:t>
            </a:r>
            <a:r>
              <a:rPr lang="en-US" sz="1600" dirty="0"/>
              <a:t>  Agreement and a Business Associate Agreement with your practice/organization, we are granting you HEALTHeLINK </a:t>
            </a:r>
            <a:r>
              <a:rPr lang="en-US" sz="1600" dirty="0">
                <a:solidFill>
                  <a:schemeClr val="accent1"/>
                </a:solidFill>
              </a:rPr>
              <a:t>access</a:t>
            </a:r>
            <a:r>
              <a:rPr lang="en-US" sz="1600" dirty="0">
                <a:solidFill>
                  <a:srgbClr val="FFC000"/>
                </a:solidFill>
              </a:rPr>
              <a:t> </a:t>
            </a:r>
            <a:r>
              <a:rPr lang="en-US" sz="1600" dirty="0"/>
              <a:t>to view medical records for the </a:t>
            </a:r>
            <a:r>
              <a:rPr lang="en-US" sz="1600" dirty="0">
                <a:solidFill>
                  <a:schemeClr val="accent1"/>
                </a:solidFill>
              </a:rPr>
              <a:t>sole</a:t>
            </a:r>
            <a:r>
              <a:rPr lang="en-US" sz="1600" dirty="0"/>
              <a:t> purpose</a:t>
            </a:r>
            <a:r>
              <a:rPr lang="en-US" sz="1600" dirty="0">
                <a:solidFill>
                  <a:schemeClr val="accent1"/>
                </a:solidFill>
              </a:rPr>
              <a:t> of being able to provide more efficient and effective </a:t>
            </a:r>
            <a:r>
              <a:rPr lang="en-US" sz="1600" dirty="0"/>
              <a:t>care and treatment </a:t>
            </a:r>
            <a:r>
              <a:rPr lang="en-US" sz="1600" dirty="0">
                <a:solidFill>
                  <a:schemeClr val="accent1"/>
                </a:solidFill>
              </a:rPr>
              <a:t>to</a:t>
            </a:r>
            <a:r>
              <a:rPr lang="en-US" sz="1600" dirty="0">
                <a:solidFill>
                  <a:srgbClr val="FFC000"/>
                </a:solidFill>
              </a:rPr>
              <a:t> </a:t>
            </a:r>
            <a:r>
              <a:rPr lang="en-US" sz="1600" dirty="0">
                <a:solidFill>
                  <a:schemeClr val="accent1"/>
                </a:solidFill>
              </a:rPr>
              <a:t>patients.  </a:t>
            </a:r>
            <a:r>
              <a:rPr lang="en-US" sz="1600" dirty="0"/>
              <a:t>As a HEALTHeLINK user, you have the responsibility to understand that you are </a:t>
            </a:r>
            <a:r>
              <a:rPr lang="en-US" sz="1600" i="1" u="sng" dirty="0">
                <a:solidFill>
                  <a:srgbClr val="FF0000"/>
                </a:solidFill>
              </a:rPr>
              <a:t>ONLY</a:t>
            </a:r>
            <a:r>
              <a:rPr lang="en-US" sz="1600" dirty="0"/>
              <a:t> </a:t>
            </a:r>
            <a:r>
              <a:rPr lang="en-US" sz="1600" dirty="0">
                <a:solidFill>
                  <a:schemeClr val="accent1"/>
                </a:solidFill>
              </a:rPr>
              <a:t>allowed</a:t>
            </a:r>
            <a:r>
              <a:rPr lang="en-US" sz="1600" dirty="0">
                <a:solidFill>
                  <a:srgbClr val="FFC000"/>
                </a:solidFill>
              </a:rPr>
              <a:t> </a:t>
            </a:r>
            <a:r>
              <a:rPr lang="en-US" sz="1600" dirty="0"/>
              <a:t>to look up patients that your practice/organization has a treating relationship with.</a:t>
            </a:r>
            <a:br>
              <a:rPr lang="en-US" sz="1600" dirty="0"/>
            </a:br>
            <a:br>
              <a:rPr lang="en-US" sz="400" dirty="0"/>
            </a:br>
            <a:r>
              <a:rPr lang="en-US" sz="1600" dirty="0"/>
              <a:t>You </a:t>
            </a:r>
            <a:r>
              <a:rPr lang="en-US" sz="1600" i="1" u="sng" dirty="0">
                <a:solidFill>
                  <a:srgbClr val="FF0000"/>
                </a:solidFill>
              </a:rPr>
              <a:t>CAN NOT</a:t>
            </a:r>
            <a:r>
              <a:rPr lang="en-US" sz="1600" i="1" dirty="0">
                <a:solidFill>
                  <a:srgbClr val="FF0000"/>
                </a:solidFill>
              </a:rPr>
              <a:t> </a:t>
            </a:r>
            <a:r>
              <a:rPr lang="en-US" sz="1600" dirty="0">
                <a:solidFill>
                  <a:schemeClr val="accent1"/>
                </a:solidFill>
              </a:rPr>
              <a:t>under any circumstance </a:t>
            </a:r>
            <a:r>
              <a:rPr lang="en-US" sz="1600" dirty="0"/>
              <a:t>look up yourselves, friends, family members, co-workers, associates, or celebrities </a:t>
            </a:r>
            <a:r>
              <a:rPr lang="en-US" sz="1600" i="1" u="sng" dirty="0">
                <a:solidFill>
                  <a:srgbClr val="FF0000"/>
                </a:solidFill>
              </a:rPr>
              <a:t>unless there is an explicit valid purpose of use to do so (i.e., Treatment).</a:t>
            </a:r>
            <a:r>
              <a:rPr lang="en-US" sz="1600" i="0" u="none" strike="noStrike" baseline="0" dirty="0">
                <a:solidFill>
                  <a:srgbClr val="FF0000"/>
                </a:solidFill>
              </a:rPr>
              <a:t> </a:t>
            </a:r>
            <a:r>
              <a:rPr lang="en-US" sz="1600" u="sng" dirty="0">
                <a:solidFill>
                  <a:srgbClr val="FF0000"/>
                </a:solidFill>
              </a:rPr>
              <a:t>It is a DIRECT VIOLATION OF HIPAA </a:t>
            </a:r>
            <a:r>
              <a:rPr lang="en-US" sz="1600" i="0" u="sng" strike="noStrike" baseline="0" dirty="0">
                <a:solidFill>
                  <a:srgbClr val="FF0000"/>
                </a:solidFill>
              </a:rPr>
              <a:t>and HEALTHeLINK’s policies and procedures.</a:t>
            </a:r>
            <a:br>
              <a:rPr lang="en-US" sz="800" i="0" u="sng" strike="noStrike" baseline="0" dirty="0">
                <a:solidFill>
                  <a:srgbClr val="FF0000"/>
                </a:solidFill>
              </a:rPr>
            </a:br>
            <a:r>
              <a:rPr lang="en-US" sz="1600" dirty="0"/>
              <a:t>Otherwise, HEALTHeLINK will find the issue and bring it to your Privacy Officer for review. </a:t>
            </a:r>
            <a:r>
              <a:rPr lang="en-US" sz="1600" i="1" u="sng" dirty="0">
                <a:solidFill>
                  <a:srgbClr val="FF0000"/>
                </a:solidFill>
              </a:rPr>
              <a:t>Consequences are to be determined by the practice/organization that you work for but could be escalated to the Office of Civil Rights and could expose you and your employer to litigation</a:t>
            </a:r>
            <a:r>
              <a:rPr lang="en-US" sz="1600" dirty="0">
                <a:solidFill>
                  <a:srgbClr val="FF0000"/>
                </a:solidFill>
              </a:rPr>
              <a:t>. </a:t>
            </a:r>
            <a:r>
              <a:rPr lang="en-US" sz="1600" i="1" u="sng" dirty="0">
                <a:solidFill>
                  <a:srgbClr val="FF0000"/>
                </a:solidFill>
              </a:rPr>
              <a:t>You will also be at risk of being added to HEALTHeLINK’s exclusion list, meaning YOUR account will be permanently blocked.</a:t>
            </a:r>
            <a:endParaRPr lang="en-US" sz="1400" dirty="0"/>
          </a:p>
        </p:txBody>
      </p:sp>
      <p:pic>
        <p:nvPicPr>
          <p:cNvPr id="4" name="Picture 3" descr="A gavel on a wooden table&#10;&#10;">
            <a:extLst>
              <a:ext uri="{FF2B5EF4-FFF2-40B4-BE49-F238E27FC236}">
                <a16:creationId xmlns:a16="http://schemas.microsoft.com/office/drawing/2014/main" id="{8295B3F0-337F-CCA1-630D-E9EB5B15CD4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388552" y="2811041"/>
            <a:ext cx="3602112" cy="3149957"/>
          </a:xfrm>
          <a:prstGeom prst="rect">
            <a:avLst/>
          </a:prstGeom>
        </p:spPr>
      </p:pic>
    </p:spTree>
    <p:extLst>
      <p:ext uri="{BB962C8B-B14F-4D97-AF65-F5344CB8AC3E}">
        <p14:creationId xmlns:p14="http://schemas.microsoft.com/office/powerpoint/2010/main" val="2560791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33C2654-E608-045A-B091-B72C0FA07CF6}"/>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708A1669-740D-64EC-279D-F815525E5DC2}"/>
              </a:ext>
              <a:ext uri="{C183D7F6-B498-43B3-948B-1728B52AA6E4}">
                <adec:decorative xmlns:adec="http://schemas.microsoft.com/office/drawing/2017/decorative" val="1"/>
              </a:ext>
            </a:extLst>
          </p:cNvPr>
          <p:cNvSpPr>
            <a:spLocks noGrp="1"/>
          </p:cNvSpPr>
          <p:nvPr>
            <p:ph type="sldNum" sz="quarter" idx="12"/>
          </p:nvPr>
        </p:nvSpPr>
        <p:spPr/>
        <p:txBody>
          <a:bodyPr/>
          <a:lstStyle/>
          <a:p>
            <a:fld id="{BF468AE2-5243-40DF-B5C8-15010F982C4B}" type="slidenum">
              <a:rPr lang="en-US" smtClean="0"/>
              <a:pPr/>
              <a:t>3</a:t>
            </a:fld>
            <a:endParaRPr lang="en-US" dirty="0"/>
          </a:p>
        </p:txBody>
      </p:sp>
      <p:sp>
        <p:nvSpPr>
          <p:cNvPr id="4" name="Title 3">
            <a:extLst>
              <a:ext uri="{FF2B5EF4-FFF2-40B4-BE49-F238E27FC236}">
                <a16:creationId xmlns:a16="http://schemas.microsoft.com/office/drawing/2014/main" id="{D5EBCC0F-5AAD-C0F9-1801-8FA37BB6D401}"/>
              </a:ext>
              <a:ext uri="{C183D7F6-B498-43B3-948B-1728B52AA6E4}">
                <adec:decorative xmlns:adec="http://schemas.microsoft.com/office/drawing/2017/decorative" val="0"/>
              </a:ext>
            </a:extLst>
          </p:cNvPr>
          <p:cNvSpPr>
            <a:spLocks noGrp="1"/>
          </p:cNvSpPr>
          <p:nvPr>
            <p:ph type="ctrTitle"/>
          </p:nvPr>
        </p:nvSpPr>
        <p:spPr>
          <a:xfrm>
            <a:off x="914401" y="2511427"/>
            <a:ext cx="9938013" cy="3396392"/>
          </a:xfrm>
        </p:spPr>
        <p:txBody>
          <a:bodyPr>
            <a:noAutofit/>
          </a:bodyPr>
          <a:lstStyle/>
          <a:p>
            <a:r>
              <a:rPr lang="en-US" sz="2400" u="sng" dirty="0">
                <a:solidFill>
                  <a:srgbClr val="FF0000"/>
                </a:solidFill>
              </a:rPr>
              <a:t>IT IS PROHIBITED TO SHARE PASSWORDS WITH OTHER USERS TO LOG INTO HEALTHELINK. PLEASE DO NOT USE SOMEONE ELSE’S PASSWORD, OR SOMEONE WHO IS NO LONGER WITH YOUR ORGANIZATION</a:t>
            </a:r>
            <a:r>
              <a:rPr lang="en-US" sz="2400" dirty="0">
                <a:solidFill>
                  <a:srgbClr val="FF0000"/>
                </a:solidFill>
              </a:rPr>
              <a:t>. </a:t>
            </a:r>
            <a:r>
              <a:rPr lang="en-US" sz="2400" dirty="0"/>
              <a:t>If you do not have an account, please contact the Authorized Contact for your practice to submit a request on your behalf. If you forgot your password, please contact the Helpdesk </a:t>
            </a:r>
            <a:r>
              <a:rPr lang="en-US" sz="2400" dirty="0">
                <a:solidFill>
                  <a:schemeClr val="tx1"/>
                </a:solidFill>
              </a:rPr>
              <a:t>at </a:t>
            </a:r>
            <a:br>
              <a:rPr lang="en-US" sz="2400" dirty="0">
                <a:solidFill>
                  <a:schemeClr val="tx1"/>
                </a:solidFill>
              </a:rPr>
            </a:br>
            <a:r>
              <a:rPr lang="en-US" sz="2400" i="0" dirty="0">
                <a:solidFill>
                  <a:schemeClr val="tx1"/>
                </a:solidFill>
                <a:effectLst/>
                <a:latin typeface="futura-pt"/>
              </a:rPr>
              <a:t>877-895-4724 or 716-842-6343 or </a:t>
            </a:r>
            <a:r>
              <a:rPr lang="en-US" sz="2400" i="0" dirty="0">
                <a:solidFill>
                  <a:schemeClr val="tx1"/>
                </a:solidFill>
                <a:effectLst/>
                <a:latin typeface="+mn-lt"/>
              </a:rPr>
              <a:t>email</a:t>
            </a:r>
            <a:r>
              <a:rPr lang="en-US" sz="2400" i="0" dirty="0">
                <a:solidFill>
                  <a:schemeClr val="tx1"/>
                </a:solidFill>
                <a:effectLst/>
                <a:latin typeface="futura-pt"/>
              </a:rPr>
              <a:t> </a:t>
            </a:r>
            <a:r>
              <a:rPr lang="en-US" sz="2400" i="0" u="sng" dirty="0">
                <a:solidFill>
                  <a:schemeClr val="tx1"/>
                </a:solidFill>
                <a:effectLst/>
                <a:latin typeface="inherit"/>
                <a:hlinkClick r:id="rId2">
                  <a:extLst>
                    <a:ext uri="{A12FA001-AC4F-418D-AE19-62706E023703}">
                      <ahyp:hlinkClr xmlns:ahyp="http://schemas.microsoft.com/office/drawing/2018/hyperlinkcolor" val="tx"/>
                    </a:ext>
                  </a:extLst>
                </a:hlinkClick>
              </a:rPr>
              <a:t>support@wnyhealthelink.com</a:t>
            </a:r>
            <a:r>
              <a:rPr lang="en-US" sz="2400" u="sng" dirty="0">
                <a:solidFill>
                  <a:schemeClr val="tx1"/>
                </a:solidFill>
                <a:latin typeface="futura-pt"/>
              </a:rPr>
              <a:t> </a:t>
            </a:r>
            <a:r>
              <a:rPr lang="en-US" sz="2400" dirty="0">
                <a:solidFill>
                  <a:schemeClr val="tx1"/>
                </a:solidFill>
              </a:rPr>
              <a:t>for further assistance</a:t>
            </a:r>
            <a:r>
              <a:rPr lang="en-US" sz="2400" dirty="0"/>
              <a:t>.  </a:t>
            </a:r>
          </a:p>
        </p:txBody>
      </p:sp>
    </p:spTree>
    <p:extLst>
      <p:ext uri="{BB962C8B-B14F-4D97-AF65-F5344CB8AC3E}">
        <p14:creationId xmlns:p14="http://schemas.microsoft.com/office/powerpoint/2010/main" val="3272305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852CC1-B6B3-DA6C-3012-A964A6005914}"/>
              </a:ext>
              <a:ext uri="{C183D7F6-B498-43B3-948B-1728B52AA6E4}">
                <adec:decorative xmlns:adec="http://schemas.microsoft.com/office/drawing/2017/decorative" val="0"/>
              </a:ext>
            </a:extLst>
          </p:cNvPr>
          <p:cNvSpPr>
            <a:spLocks noGrp="1"/>
          </p:cNvSpPr>
          <p:nvPr>
            <p:ph type="ctrTitle"/>
          </p:nvPr>
        </p:nvSpPr>
        <p:spPr>
          <a:xfrm>
            <a:off x="914401" y="-1470025"/>
            <a:ext cx="9938013" cy="1470025"/>
          </a:xfrm>
        </p:spPr>
        <p:txBody>
          <a:bodyPr vert="horz" lIns="91440" tIns="45720" rIns="91440" bIns="45720" rtlCol="0" anchor="b">
            <a:normAutofit/>
          </a:bodyPr>
          <a:lstStyle/>
          <a:p>
            <a:r>
              <a:rPr lang="en-US" dirty="0"/>
              <a:t>Multiple Health e Link badges </a:t>
            </a:r>
          </a:p>
        </p:txBody>
      </p:sp>
      <p:sp>
        <p:nvSpPr>
          <p:cNvPr id="3" name="TextBox 2">
            <a:extLst>
              <a:ext uri="{FF2B5EF4-FFF2-40B4-BE49-F238E27FC236}">
                <a16:creationId xmlns:a16="http://schemas.microsoft.com/office/drawing/2014/main" id="{E6BB8820-28EE-AC77-6FA5-034378FBF286}"/>
              </a:ext>
              <a:ext uri="{C183D7F6-B498-43B3-948B-1728B52AA6E4}">
                <adec:decorative xmlns:adec="http://schemas.microsoft.com/office/drawing/2017/decorative" val="0"/>
              </a:ext>
            </a:extLst>
          </p:cNvPr>
          <p:cNvSpPr txBox="1"/>
          <p:nvPr/>
        </p:nvSpPr>
        <p:spPr>
          <a:xfrm>
            <a:off x="576270" y="2411040"/>
            <a:ext cx="4670960" cy="3170099"/>
          </a:xfrm>
          <a:prstGeom prst="rect">
            <a:avLst/>
          </a:prstGeom>
          <a:noFill/>
        </p:spPr>
        <p:txBody>
          <a:bodyPr wrap="square" rtlCol="0">
            <a:spAutoFit/>
          </a:bodyPr>
          <a:lstStyle/>
          <a:p>
            <a:r>
              <a:rPr lang="en-US" sz="2000" b="1" dirty="0"/>
              <a:t>If you work at multiple organizations (Catholic Health, ECMC, Kaleida Health, Roswell Park, UBMD, etc.), you will have multiple badges to access HEALTHeLINK. You must access HEALTHeLINK through the proper badge in which you are working at the time of access. Your access is based upon patient consent and a direct treating relationship.</a:t>
            </a:r>
          </a:p>
        </p:txBody>
      </p:sp>
      <p:pic>
        <p:nvPicPr>
          <p:cNvPr id="11" name="Picture 10" descr="Screenshot of Health e Community dashboard displaying 2 Health e Link badges for different practices.">
            <a:extLst>
              <a:ext uri="{FF2B5EF4-FFF2-40B4-BE49-F238E27FC236}">
                <a16:creationId xmlns:a16="http://schemas.microsoft.com/office/drawing/2014/main" id="{D82833BD-29FD-A7F3-842F-BCC400F2379A}"/>
              </a:ext>
              <a:ext uri="{C183D7F6-B498-43B3-948B-1728B52AA6E4}">
                <adec:decorative xmlns:adec="http://schemas.microsoft.com/office/drawing/2017/decorative" val="0"/>
              </a:ext>
            </a:extLst>
          </p:cNvPr>
          <p:cNvPicPr>
            <a:picLocks noChangeAspect="1"/>
          </p:cNvPicPr>
          <p:nvPr/>
        </p:nvPicPr>
        <p:blipFill rotWithShape="1">
          <a:blip r:embed="rId3"/>
          <a:srcRect r="46536"/>
          <a:stretch/>
        </p:blipFill>
        <p:spPr>
          <a:xfrm>
            <a:off x="5459681" y="586359"/>
            <a:ext cx="6156049" cy="5685281"/>
          </a:xfrm>
          <a:prstGeom prst="rect">
            <a:avLst/>
          </a:prstGeom>
        </p:spPr>
      </p:pic>
    </p:spTree>
    <p:extLst>
      <p:ext uri="{BB962C8B-B14F-4D97-AF65-F5344CB8AC3E}">
        <p14:creationId xmlns:p14="http://schemas.microsoft.com/office/powerpoint/2010/main" val="278253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185B7-10EC-F4FB-2425-BF379595B336}"/>
              </a:ext>
            </a:extLst>
          </p:cNvPr>
          <p:cNvSpPr>
            <a:spLocks noGrp="1"/>
          </p:cNvSpPr>
          <p:nvPr>
            <p:ph type="ctrTitle"/>
          </p:nvPr>
        </p:nvSpPr>
        <p:spPr>
          <a:xfrm>
            <a:off x="4452211" y="-1026384"/>
            <a:ext cx="2862393" cy="1470025"/>
          </a:xfrm>
        </p:spPr>
        <p:txBody>
          <a:bodyPr>
            <a:normAutofit/>
          </a:bodyPr>
          <a:lstStyle/>
          <a:p>
            <a:pPr algn="l"/>
            <a:r>
              <a:rPr lang="en-US" sz="1400" dirty="0"/>
              <a:t>Health e Link Attestation</a:t>
            </a:r>
          </a:p>
        </p:txBody>
      </p:sp>
      <p:sp>
        <p:nvSpPr>
          <p:cNvPr id="4" name="TextBox 3">
            <a:extLst>
              <a:ext uri="{FF2B5EF4-FFF2-40B4-BE49-F238E27FC236}">
                <a16:creationId xmlns:a16="http://schemas.microsoft.com/office/drawing/2014/main" id="{E7C5E47B-075B-5141-7877-4D4F49D869E0}"/>
              </a:ext>
            </a:extLst>
          </p:cNvPr>
          <p:cNvSpPr txBox="1"/>
          <p:nvPr/>
        </p:nvSpPr>
        <p:spPr>
          <a:xfrm>
            <a:off x="311555" y="2664904"/>
            <a:ext cx="4866088" cy="3416320"/>
          </a:xfrm>
          <a:prstGeom prst="rect">
            <a:avLst/>
          </a:prstGeom>
          <a:noFill/>
        </p:spPr>
        <p:txBody>
          <a:bodyPr wrap="square" rtlCol="0">
            <a:spAutoFit/>
          </a:bodyPr>
          <a:lstStyle/>
          <a:p>
            <a:pPr algn="ctr"/>
            <a:r>
              <a:rPr lang="en-US" b="1" dirty="0"/>
              <a:t>When you log into HEALTHeLINK, you will see this Confidentiality Acknowledgement pop up. You are REQUIRED to </a:t>
            </a:r>
            <a:r>
              <a:rPr lang="en-US" b="1" i="1" u="sng" dirty="0"/>
              <a:t>READ THROUGH</a:t>
            </a:r>
            <a:r>
              <a:rPr lang="en-US" b="1" i="1" dirty="0"/>
              <a:t> </a:t>
            </a:r>
            <a:r>
              <a:rPr lang="en-US" b="1" dirty="0"/>
              <a:t>this acknowledgement and understand the importance of accessing HEALTHeLINK. This acknowledgement serves as an agreement between you and HEALTHeLINK that you will comply and agree to the terms and conditions of using HEALTHeLINK. Once you read the acknowledgement, please click the “Accept” button to proceed.</a:t>
            </a:r>
          </a:p>
        </p:txBody>
      </p:sp>
      <p:pic>
        <p:nvPicPr>
          <p:cNvPr id="6" name="Picture 5" descr="Example of attestation screen outlining the terms and conditions.">
            <a:extLst>
              <a:ext uri="{FF2B5EF4-FFF2-40B4-BE49-F238E27FC236}">
                <a16:creationId xmlns:a16="http://schemas.microsoft.com/office/drawing/2014/main" id="{06B41AF0-EDF1-ED86-253C-55A3C61AF70A}"/>
              </a:ext>
            </a:extLst>
          </p:cNvPr>
          <p:cNvPicPr>
            <a:picLocks noChangeAspect="1"/>
          </p:cNvPicPr>
          <p:nvPr/>
        </p:nvPicPr>
        <p:blipFill>
          <a:blip r:embed="rId3"/>
          <a:stretch>
            <a:fillRect/>
          </a:stretch>
        </p:blipFill>
        <p:spPr>
          <a:xfrm>
            <a:off x="5268286" y="1139826"/>
            <a:ext cx="6612160" cy="2668302"/>
          </a:xfrm>
          <a:prstGeom prst="rect">
            <a:avLst/>
          </a:prstGeom>
        </p:spPr>
      </p:pic>
      <p:pic>
        <p:nvPicPr>
          <p:cNvPr id="10" name="Picture 9" descr="A example of the attestation with options to accept, decline, or print. ">
            <a:extLst>
              <a:ext uri="{FF2B5EF4-FFF2-40B4-BE49-F238E27FC236}">
                <a16:creationId xmlns:a16="http://schemas.microsoft.com/office/drawing/2014/main" id="{6D36BC20-459D-A805-C15F-F3355DF08F0C}"/>
              </a:ext>
            </a:extLst>
          </p:cNvPr>
          <p:cNvPicPr>
            <a:picLocks noChangeAspect="1"/>
          </p:cNvPicPr>
          <p:nvPr/>
        </p:nvPicPr>
        <p:blipFill>
          <a:blip r:embed="rId4"/>
          <a:stretch>
            <a:fillRect/>
          </a:stretch>
        </p:blipFill>
        <p:spPr>
          <a:xfrm>
            <a:off x="5268286" y="3422415"/>
            <a:ext cx="6612159" cy="2345209"/>
          </a:xfrm>
          <a:prstGeom prst="rect">
            <a:avLst/>
          </a:prstGeom>
        </p:spPr>
      </p:pic>
    </p:spTree>
    <p:extLst>
      <p:ext uri="{BB962C8B-B14F-4D97-AF65-F5344CB8AC3E}">
        <p14:creationId xmlns:p14="http://schemas.microsoft.com/office/powerpoint/2010/main" val="2661115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45EEC-7892-2074-BFFE-9A270DF3766E}"/>
              </a:ext>
              <a:ext uri="{C183D7F6-B498-43B3-948B-1728B52AA6E4}">
                <adec:decorative xmlns:adec="http://schemas.microsoft.com/office/drawing/2017/decorative" val="0"/>
              </a:ext>
            </a:extLst>
          </p:cNvPr>
          <p:cNvSpPr>
            <a:spLocks noGrp="1"/>
          </p:cNvSpPr>
          <p:nvPr>
            <p:ph type="ctrTitle"/>
          </p:nvPr>
        </p:nvSpPr>
        <p:spPr>
          <a:xfrm>
            <a:off x="187124" y="2457450"/>
            <a:ext cx="5675872" cy="1743867"/>
          </a:xfrm>
        </p:spPr>
        <p:txBody>
          <a:bodyPr>
            <a:noAutofit/>
          </a:bodyPr>
          <a:lstStyle/>
          <a:p>
            <a:r>
              <a:rPr lang="en-US" sz="1800" b="1" u="sng" dirty="0">
                <a:effectLst/>
                <a:latin typeface="Calibri" panose="020F0502020204030204" pitchFamily="34" charset="0"/>
                <a:ea typeface="Calibri" panose="020F0502020204030204" pitchFamily="34" charset="0"/>
                <a:cs typeface="Times New Roman" panose="02020603050405020304" pitchFamily="18" charset="0"/>
              </a:rPr>
              <a:t>HIPAA Violation Case Study</a:t>
            </a:r>
            <a:br>
              <a:rPr lang="en-US" sz="1800" b="1" dirty="0">
                <a:effectLst/>
                <a:latin typeface="Calibri" panose="020F0502020204030204" pitchFamily="34" charset="0"/>
                <a:ea typeface="Calibri" panose="020F0502020204030204" pitchFamily="34" charset="0"/>
                <a:cs typeface="Times New Roman" panose="02020603050405020304" pitchFamily="18" charset="0"/>
              </a:rPr>
            </a:br>
            <a:r>
              <a:rPr lang="en-US" sz="1800" b="1" dirty="0">
                <a:effectLst/>
                <a:latin typeface="Calibri" panose="020F0502020204030204" pitchFamily="34" charset="0"/>
                <a:ea typeface="Calibri" panose="020F0502020204030204" pitchFamily="34" charset="0"/>
                <a:cs typeface="Times New Roman" panose="02020603050405020304" pitchFamily="18" charset="0"/>
              </a:rPr>
              <a:t>UCLA Medical Center - 13 Firings &amp; 6 Suspensions for Illegally Viewing Britney Spears’ Medical Records.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6" name="TextBox 5">
            <a:extLst>
              <a:ext uri="{FF2B5EF4-FFF2-40B4-BE49-F238E27FC236}">
                <a16:creationId xmlns:a16="http://schemas.microsoft.com/office/drawing/2014/main" id="{2FB95C00-D5CB-6B9B-8194-C44E92D6A78D}"/>
              </a:ext>
            </a:extLst>
          </p:cNvPr>
          <p:cNvSpPr txBox="1"/>
          <p:nvPr/>
        </p:nvSpPr>
        <p:spPr>
          <a:xfrm>
            <a:off x="512173" y="3511929"/>
            <a:ext cx="5350823" cy="2554545"/>
          </a:xfrm>
          <a:prstGeom prst="rect">
            <a:avLst/>
          </a:prstGeom>
          <a:noFill/>
        </p:spPr>
        <p:txBody>
          <a:bodyPr wrap="square" rtlCol="0">
            <a:spAutoFit/>
          </a:bodyPr>
          <a:lstStyle/>
          <a:p>
            <a:r>
              <a:rPr lang="en-US" sz="1600" i="0" dirty="0">
                <a:effectLst/>
              </a:rPr>
              <a:t>In early 2008, Britney Spears, the popular singer, was hospitalized at the UCLA Medical Center. During her hospitalization, her medical records were illegally accessed by the staff in the hospital.  After an internal investigation, six doctors and thirteen employees were fired for snooping into </a:t>
            </a:r>
            <a:r>
              <a:rPr lang="en-US" sz="1600" i="0" u="none" strike="noStrike" dirty="0">
                <a:effectLst/>
              </a:rPr>
              <a:t>Britney Spears’ medical records</a:t>
            </a:r>
            <a:r>
              <a:rPr lang="en-US" sz="1600" i="0" dirty="0">
                <a:effectLst/>
              </a:rPr>
              <a:t>.</a:t>
            </a:r>
            <a:br>
              <a:rPr lang="en-US" sz="1600" i="0" dirty="0">
                <a:effectLst/>
              </a:rPr>
            </a:br>
            <a:r>
              <a:rPr lang="en-US" sz="1600" i="0" dirty="0">
                <a:effectLst/>
              </a:rPr>
              <a:t>Without a valid reason, none of the individuals involved were allowed to view her patient records. More than half of them weren’t authorized nor regarded as dedicated medical staff to view her PHI, which violates HIPAA rules.</a:t>
            </a:r>
            <a:endParaRPr lang="en-US" sz="1600" b="1" dirty="0"/>
          </a:p>
        </p:txBody>
      </p:sp>
      <p:sp>
        <p:nvSpPr>
          <p:cNvPr id="3" name="TextBox 2">
            <a:extLst>
              <a:ext uri="{FF2B5EF4-FFF2-40B4-BE49-F238E27FC236}">
                <a16:creationId xmlns:a16="http://schemas.microsoft.com/office/drawing/2014/main" id="{F0117DF9-C1A4-1E0E-86B6-83A57333FFBC}"/>
              </a:ext>
            </a:extLst>
          </p:cNvPr>
          <p:cNvSpPr txBox="1"/>
          <p:nvPr/>
        </p:nvSpPr>
        <p:spPr>
          <a:xfrm>
            <a:off x="512173" y="6054050"/>
            <a:ext cx="3899510" cy="369332"/>
          </a:xfrm>
          <a:prstGeom prst="rect">
            <a:avLst/>
          </a:prstGeom>
          <a:noFill/>
        </p:spPr>
        <p:txBody>
          <a:bodyPr wrap="square" rtlCol="0">
            <a:spAutoFit/>
          </a:bodyPr>
          <a:lstStyle/>
          <a:p>
            <a:r>
              <a:rPr lang="en-US" sz="900" dirty="0"/>
              <a:t>Chin, K. (2023, September 8) Top 20 Worst HIPAA Violation Cases in History. </a:t>
            </a:r>
            <a:r>
              <a:rPr lang="en-US" sz="900" dirty="0">
                <a:hlinkClick r:id="rId2"/>
              </a:rPr>
              <a:t>https://www.upguard.com/blog/worst-hipaa-violation-cases</a:t>
            </a:r>
            <a:r>
              <a:rPr lang="en-US" sz="900" dirty="0"/>
              <a:t> </a:t>
            </a:r>
          </a:p>
        </p:txBody>
      </p:sp>
      <p:pic>
        <p:nvPicPr>
          <p:cNvPr id="4" name="Picture 3" descr="A close-up of Brittany Spears">
            <a:extLst>
              <a:ext uri="{FF2B5EF4-FFF2-40B4-BE49-F238E27FC236}">
                <a16:creationId xmlns:a16="http://schemas.microsoft.com/office/drawing/2014/main" id="{A2AA9F57-F8AA-F5C9-660F-DF4293472212}"/>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167966" y="2457450"/>
            <a:ext cx="5212080" cy="3714750"/>
          </a:xfrm>
          <a:prstGeom prst="rect">
            <a:avLst/>
          </a:prstGeom>
        </p:spPr>
      </p:pic>
    </p:spTree>
    <p:extLst>
      <p:ext uri="{BB962C8B-B14F-4D97-AF65-F5344CB8AC3E}">
        <p14:creationId xmlns:p14="http://schemas.microsoft.com/office/powerpoint/2010/main" val="3153677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44DF7-8C22-2D5B-33E5-0BBA1581ABC7}"/>
              </a:ext>
            </a:extLst>
          </p:cNvPr>
          <p:cNvSpPr>
            <a:spLocks noGrp="1"/>
          </p:cNvSpPr>
          <p:nvPr>
            <p:ph type="ctrTitle"/>
          </p:nvPr>
        </p:nvSpPr>
        <p:spPr>
          <a:xfrm>
            <a:off x="493949" y="2293144"/>
            <a:ext cx="5419286" cy="3802856"/>
          </a:xfrm>
        </p:spPr>
        <p:txBody>
          <a:bodyPr>
            <a:noAutofit/>
          </a:bodyPr>
          <a:lstStyle/>
          <a:p>
            <a:r>
              <a:rPr lang="en-US" sz="2400" u="sng" dirty="0">
                <a:solidFill>
                  <a:srgbClr val="FF0000"/>
                </a:solidFill>
              </a:rPr>
              <a:t>PLEASE REMEMBER!!!</a:t>
            </a:r>
            <a:br>
              <a:rPr lang="en-US" sz="2400" u="sng" dirty="0">
                <a:solidFill>
                  <a:srgbClr val="FF0000"/>
                </a:solidFill>
              </a:rPr>
            </a:br>
            <a:br>
              <a:rPr lang="en-US" sz="400" dirty="0"/>
            </a:br>
            <a:r>
              <a:rPr lang="en-US" sz="1400" dirty="0"/>
              <a:t>DO NOT LOOK UP YOURSELVES, CO-WORKERS, FRIENDS, FAMILY MEMBERS, ASSOCIATES, CELEBRITIES, ETC. </a:t>
            </a:r>
            <a:br>
              <a:rPr lang="en-US" sz="1400" dirty="0"/>
            </a:br>
            <a:r>
              <a:rPr lang="en-US" sz="1400" dirty="0"/>
              <a:t>YOU SHOULD ONLY BE ACCESSING PATIENTS THAT YOU HAVE A VALID PURPOSE OF USE, i.e., TREATMENT.</a:t>
            </a:r>
            <a:br>
              <a:rPr lang="en-US" sz="1400" dirty="0"/>
            </a:br>
            <a:br>
              <a:rPr lang="en-US" sz="400" dirty="0"/>
            </a:br>
            <a:r>
              <a:rPr lang="en-US" sz="1400" dirty="0"/>
              <a:t>EVERY TIME YOU LOG INTO HEALTHeLINK, IT IS LIKE A FINGERPRINT USED TO IDENTIFY WHAT YOU ARE DOING AND THE PATIENT RECORDS THAT YOU ARE ACCESSING.</a:t>
            </a:r>
            <a:br>
              <a:rPr lang="en-US" sz="1400" dirty="0"/>
            </a:br>
            <a:br>
              <a:rPr lang="en-US" sz="400" dirty="0"/>
            </a:br>
            <a:r>
              <a:rPr lang="en-US" sz="1400" dirty="0">
                <a:solidFill>
                  <a:schemeClr val="tx1"/>
                </a:solidFill>
                <a:latin typeface="+mn-lt"/>
              </a:rPr>
              <a:t>YOU</a:t>
            </a:r>
            <a:r>
              <a:rPr lang="en-US" sz="1400" dirty="0">
                <a:solidFill>
                  <a:schemeClr val="tx1"/>
                </a:solidFill>
                <a:effectLst/>
                <a:latin typeface="+mn-lt"/>
              </a:rPr>
              <a:t> ACKNOWLEDGE THAT ANY BREACH OF THE CONFIDENTIALITY ACKNOWLEDGEMENT MAY RESULT IN MODIFICATION, SUSPENSION OR REVOCATION OF ANY ACCESS TO THE HEALTHeLINK SYSTEM AND/OR DISCIPLINARY MEASURE BY YOUR EMPLOYER UP TO AND INCLUDING TERMINATION OF EMPLOYMENT.</a:t>
            </a:r>
            <a:endParaRPr lang="en-US" sz="1800" dirty="0"/>
          </a:p>
        </p:txBody>
      </p:sp>
      <p:pic>
        <p:nvPicPr>
          <p:cNvPr id="6" name="Picture 5" descr="A hand pointing with a finger">
            <a:extLst>
              <a:ext uri="{FF2B5EF4-FFF2-40B4-BE49-F238E27FC236}">
                <a16:creationId xmlns:a16="http://schemas.microsoft.com/office/drawing/2014/main" id="{9CA77842-5BFD-C6CA-FC36-BA2150E45055}"/>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797422" y="3053953"/>
            <a:ext cx="3851082" cy="2738438"/>
          </a:xfrm>
          <a:prstGeom prst="rect">
            <a:avLst/>
          </a:prstGeom>
        </p:spPr>
      </p:pic>
      <p:pic>
        <p:nvPicPr>
          <p:cNvPr id="4" name="Picture 3" descr="A yellow post it note with the word remember.">
            <a:extLst>
              <a:ext uri="{FF2B5EF4-FFF2-40B4-BE49-F238E27FC236}">
                <a16:creationId xmlns:a16="http://schemas.microsoft.com/office/drawing/2014/main" id="{661CE48C-470F-EA4D-0ED2-2BA37C100408}"/>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532690" y="2986237"/>
            <a:ext cx="2257705" cy="2873870"/>
          </a:xfrm>
          <a:prstGeom prst="rect">
            <a:avLst/>
          </a:prstGeom>
        </p:spPr>
      </p:pic>
    </p:spTree>
    <p:extLst>
      <p:ext uri="{BB962C8B-B14F-4D97-AF65-F5344CB8AC3E}">
        <p14:creationId xmlns:p14="http://schemas.microsoft.com/office/powerpoint/2010/main" val="1026113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75D7F59-70BC-B205-0392-B68AA0420427}"/>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48C01166-38B8-1A4D-F133-D0C35223B330}"/>
              </a:ext>
              <a:ext uri="{C183D7F6-B498-43B3-948B-1728B52AA6E4}">
                <adec:decorative xmlns:adec="http://schemas.microsoft.com/office/drawing/2017/decorative" val="1"/>
              </a:ext>
            </a:extLst>
          </p:cNvPr>
          <p:cNvSpPr>
            <a:spLocks noGrp="1"/>
          </p:cNvSpPr>
          <p:nvPr>
            <p:ph type="sldNum" sz="quarter" idx="12"/>
          </p:nvPr>
        </p:nvSpPr>
        <p:spPr/>
        <p:txBody>
          <a:bodyPr/>
          <a:lstStyle/>
          <a:p>
            <a:fld id="{BF468AE2-5243-40DF-B5C8-15010F982C4B}" type="slidenum">
              <a:rPr lang="en-US" smtClean="0"/>
              <a:pPr/>
              <a:t>8</a:t>
            </a:fld>
            <a:endParaRPr lang="en-US" dirty="0"/>
          </a:p>
        </p:txBody>
      </p:sp>
      <p:sp>
        <p:nvSpPr>
          <p:cNvPr id="4" name="Title 3">
            <a:extLst>
              <a:ext uri="{FF2B5EF4-FFF2-40B4-BE49-F238E27FC236}">
                <a16:creationId xmlns:a16="http://schemas.microsoft.com/office/drawing/2014/main" id="{168674A2-C89D-0EC9-E972-6718A5C6F288}"/>
              </a:ext>
            </a:extLst>
          </p:cNvPr>
          <p:cNvSpPr>
            <a:spLocks noGrp="1"/>
          </p:cNvSpPr>
          <p:nvPr>
            <p:ph type="ctrTitle"/>
          </p:nvPr>
        </p:nvSpPr>
        <p:spPr>
          <a:xfrm>
            <a:off x="436229" y="2511427"/>
            <a:ext cx="11146172" cy="3981450"/>
          </a:xfrm>
        </p:spPr>
        <p:txBody>
          <a:bodyPr>
            <a:normAutofit fontScale="90000"/>
          </a:bodyPr>
          <a:lstStyle/>
          <a:p>
            <a:r>
              <a:rPr lang="en-US" sz="6000" dirty="0"/>
              <a:t>Ask yourself…</a:t>
            </a:r>
            <a:br>
              <a:rPr lang="en-US" sz="6000" dirty="0"/>
            </a:br>
            <a:br>
              <a:rPr lang="en-US" dirty="0"/>
            </a:br>
            <a:r>
              <a:rPr lang="en-US" sz="8900" i="1" dirty="0"/>
              <a:t>Is it worth it?</a:t>
            </a:r>
            <a:br>
              <a:rPr lang="en-US" sz="8900" i="1" dirty="0"/>
            </a:br>
            <a:br>
              <a:rPr lang="en-US" sz="2700" i="1" dirty="0"/>
            </a:br>
            <a:r>
              <a:rPr lang="en-US" sz="2700" i="1" dirty="0"/>
              <a:t>Most Participants in WNY utilize HEALTHeLINK.</a:t>
            </a:r>
            <a:br>
              <a:rPr lang="en-US" sz="2700" i="1" dirty="0"/>
            </a:br>
            <a:r>
              <a:rPr lang="en-US" sz="2700" i="1" dirty="0"/>
              <a:t>If you misuse our system, you may be unable to use our systems in a future job.</a:t>
            </a:r>
            <a:endParaRPr lang="en-US" sz="2700" dirty="0"/>
          </a:p>
        </p:txBody>
      </p:sp>
      <p:pic>
        <p:nvPicPr>
          <p:cNvPr id="6" name="Picture 5" descr="Empty speech bubbles">
            <a:extLst>
              <a:ext uri="{FF2B5EF4-FFF2-40B4-BE49-F238E27FC236}">
                <a16:creationId xmlns:a16="http://schemas.microsoft.com/office/drawing/2014/main" id="{E9C003AA-1B83-3117-5810-5A0DE6658E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1083" y="239500"/>
            <a:ext cx="3213036" cy="2141501"/>
          </a:xfrm>
          <a:prstGeom prst="rect">
            <a:avLst/>
          </a:prstGeom>
          <a:ln w="12700">
            <a:solidFill>
              <a:schemeClr val="tx1"/>
            </a:solidFill>
          </a:ln>
        </p:spPr>
      </p:pic>
    </p:spTree>
    <p:extLst>
      <p:ext uri="{BB962C8B-B14F-4D97-AF65-F5344CB8AC3E}">
        <p14:creationId xmlns:p14="http://schemas.microsoft.com/office/powerpoint/2010/main" val="713637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017BB4-082B-49CE-BC30-2E74C076731A}"/>
              </a:ext>
            </a:extLst>
          </p:cNvPr>
          <p:cNvSpPr>
            <a:spLocks noGrp="1"/>
          </p:cNvSpPr>
          <p:nvPr>
            <p:ph type="title"/>
          </p:nvPr>
        </p:nvSpPr>
        <p:spPr/>
        <p:txBody>
          <a:bodyPr/>
          <a:lstStyle/>
          <a:p>
            <a:r>
              <a:rPr lang="en-US" dirty="0"/>
              <a:t>Questions?</a:t>
            </a:r>
          </a:p>
        </p:txBody>
      </p:sp>
      <p:sp>
        <p:nvSpPr>
          <p:cNvPr id="5" name="Footer Placeholder 4">
            <a:extLst>
              <a:ext uri="{FF2B5EF4-FFF2-40B4-BE49-F238E27FC236}">
                <a16:creationId xmlns:a16="http://schemas.microsoft.com/office/drawing/2014/main" id="{4774A050-0AD7-6028-ABA6-F86620607857}"/>
              </a:ext>
            </a:extLst>
          </p:cNvPr>
          <p:cNvSpPr>
            <a:spLocks noGrp="1"/>
          </p:cNvSpPr>
          <p:nvPr>
            <p:ph type="ftr" sz="quarter" idx="11"/>
          </p:nvPr>
        </p:nvSpPr>
        <p:spPr/>
        <p:txBody>
          <a:bodyPr/>
          <a:lstStyle/>
          <a:p>
            <a:r>
              <a:rPr lang="en-US"/>
              <a:t>Confidential</a:t>
            </a:r>
            <a:endParaRPr lang="en-US" dirty="0"/>
          </a:p>
        </p:txBody>
      </p:sp>
      <p:sp>
        <p:nvSpPr>
          <p:cNvPr id="2" name="Slide Number Placeholder 1">
            <a:extLst>
              <a:ext uri="{FF2B5EF4-FFF2-40B4-BE49-F238E27FC236}">
                <a16:creationId xmlns:a16="http://schemas.microsoft.com/office/drawing/2014/main" id="{8DEE1949-93F5-4ADF-9AC7-537A8577933A}"/>
              </a:ext>
            </a:extLst>
          </p:cNvPr>
          <p:cNvSpPr>
            <a:spLocks noGrp="1"/>
          </p:cNvSpPr>
          <p:nvPr>
            <p:ph type="sldNum" sz="quarter" idx="12"/>
          </p:nvPr>
        </p:nvSpPr>
        <p:spPr/>
        <p:txBody>
          <a:bodyPr/>
          <a:lstStyle/>
          <a:p>
            <a:fld id="{BF468AE2-5243-40DF-B5C8-15010F982C4B}" type="slidenum">
              <a:rPr lang="en-US" smtClean="0"/>
              <a:pPr/>
              <a:t>9</a:t>
            </a:fld>
            <a:endParaRPr lang="en-US" dirty="0"/>
          </a:p>
        </p:txBody>
      </p:sp>
    </p:spTree>
    <p:extLst>
      <p:ext uri="{BB962C8B-B14F-4D97-AF65-F5344CB8AC3E}">
        <p14:creationId xmlns:p14="http://schemas.microsoft.com/office/powerpoint/2010/main" val="381768178"/>
      </p:ext>
    </p:extLst>
  </p:cSld>
  <p:clrMapOvr>
    <a:masterClrMapping/>
  </p:clrMapOvr>
</p:sld>
</file>

<file path=ppt/theme/theme1.xml><?xml version="1.0" encoding="utf-8"?>
<a:theme xmlns:a="http://schemas.openxmlformats.org/drawingml/2006/main" name="Office Theme">
  <a:themeElements>
    <a:clrScheme name="HEALTHeLINK">
      <a:dk1>
        <a:srgbClr val="38939B"/>
      </a:dk1>
      <a:lt1>
        <a:sysClr val="window" lastClr="FFFFFF"/>
      </a:lt1>
      <a:dk2>
        <a:srgbClr val="777777"/>
      </a:dk2>
      <a:lt2>
        <a:srgbClr val="FFFFFF"/>
      </a:lt2>
      <a:accent1>
        <a:srgbClr val="38939B"/>
      </a:accent1>
      <a:accent2>
        <a:srgbClr val="777777"/>
      </a:accent2>
      <a:accent3>
        <a:srgbClr val="F8AD16"/>
      </a:accent3>
      <a:accent4>
        <a:srgbClr val="9FC6CB"/>
      </a:accent4>
      <a:accent5>
        <a:srgbClr val="38939B"/>
      </a:accent5>
      <a:accent6>
        <a:srgbClr val="777777"/>
      </a:accent6>
      <a:hlink>
        <a:srgbClr val="38939B"/>
      </a:hlink>
      <a:folHlink>
        <a:srgbClr val="9FC6CB"/>
      </a:folHlink>
    </a:clrScheme>
    <a:fontScheme name="HeL fon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HEALTHeLINK">
      <a:dk1>
        <a:srgbClr val="38939B"/>
      </a:dk1>
      <a:lt1>
        <a:sysClr val="window" lastClr="FFFFFF"/>
      </a:lt1>
      <a:dk2>
        <a:srgbClr val="777777"/>
      </a:dk2>
      <a:lt2>
        <a:srgbClr val="FFFFFF"/>
      </a:lt2>
      <a:accent1>
        <a:srgbClr val="38939B"/>
      </a:accent1>
      <a:accent2>
        <a:srgbClr val="777777"/>
      </a:accent2>
      <a:accent3>
        <a:srgbClr val="F8AD16"/>
      </a:accent3>
      <a:accent4>
        <a:srgbClr val="9FC6CB"/>
      </a:accent4>
      <a:accent5>
        <a:srgbClr val="38939B"/>
      </a:accent5>
      <a:accent6>
        <a:srgbClr val="777777"/>
      </a:accent6>
      <a:hlink>
        <a:srgbClr val="38939B"/>
      </a:hlink>
      <a:folHlink>
        <a:srgbClr val="9FC6CB"/>
      </a:folHlink>
    </a:clrScheme>
    <a:fontScheme name="HeL fon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df442df4-ec4e-4b16-8d62-ba198ed08f28" ContentTypeId="0x0101004EDB9A9E705F9346BC2B77358FBBB584" PreviousValue="false"/>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Procedure Document [DEV]" ma:contentTypeID="0x0101004EDB9A9E705F9346BC2B77358FBBB5840071FCF11BB70A2E40BC35A33F75B055DF" ma:contentTypeVersion="78" ma:contentTypeDescription="" ma:contentTypeScope="" ma:versionID="8a906c25f6c644770b4b2380a7a2b7e6">
  <xsd:schema xmlns:xsd="http://www.w3.org/2001/XMLSchema" xmlns:xs="http://www.w3.org/2001/XMLSchema" xmlns:p="http://schemas.microsoft.com/office/2006/metadata/properties" xmlns:ns2="8a8a4c0f-b5d8-44cc-86b5-292494d58bc9" targetNamespace="http://schemas.microsoft.com/office/2006/metadata/properties" ma:root="true" ma:fieldsID="c4c53f8c112a013b8acc94e7baea361a" ns2:_="">
    <xsd:import namespace="8a8a4c0f-b5d8-44cc-86b5-292494d58bc9"/>
    <xsd:element name="properties">
      <xsd:complexType>
        <xsd:sequence>
          <xsd:element name="documentManagement">
            <xsd:complexType>
              <xsd:all>
                <xsd:element ref="ns2:Document_x0020_Type" minOccurs="0"/>
                <xsd:element ref="ns2:Team" minOccurs="0"/>
                <xsd:element ref="ns2:Document_x0020_Status" minOccurs="0"/>
                <xsd:element ref="ns2:Procedure_x0020_Reviewer" minOccurs="0"/>
                <xsd:element ref="ns2:Reviewed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8a4c0f-b5d8-44cc-86b5-292494d58bc9" elementFormDefault="qualified">
    <xsd:import namespace="http://schemas.microsoft.com/office/2006/documentManagement/types"/>
    <xsd:import namespace="http://schemas.microsoft.com/office/infopath/2007/PartnerControls"/>
    <xsd:element name="Document_x0020_Type" ma:index="2" nillable="true" ma:displayName="Document Type" ma:description="Establish Document Type for HEALTHeLINK." ma:list="{74989ae2-19e1-452b-9d31-cd8519bc8ff0}" ma:internalName="Document_x0020_Type" ma:showField="Title" ma:web="04fd1869-f3c6-447f-ba8c-7966528a8174">
      <xsd:simpleType>
        <xsd:restriction base="dms:Lookup"/>
      </xsd:simpleType>
    </xsd:element>
    <xsd:element name="Team" ma:index="3" nillable="true" ma:displayName="Team" ma:list="{7a82fdb4-2e10-4e97-b981-685513573d88}" ma:internalName="Team" ma:showField="Title" ma:web="04fd1869-f3c6-447f-ba8c-7966528a8174">
      <xsd:simpleType>
        <xsd:restriction base="dms:Lookup"/>
      </xsd:simpleType>
    </xsd:element>
    <xsd:element name="Document_x0020_Status" ma:index="4" nillable="true" ma:displayName="Document Status" ma:default="Active" ma:format="Dropdown" ma:internalName="Document_x0020_Status">
      <xsd:simpleType>
        <xsd:restriction base="dms:Choice">
          <xsd:enumeration value="Active"/>
          <xsd:enumeration value="Archive"/>
        </xsd:restriction>
      </xsd:simpleType>
    </xsd:element>
    <xsd:element name="Procedure_x0020_Reviewer" ma:index="11" nillable="true" ma:displayName="Procedure Reviewer" ma:list="UserInfo" ma:SearchPeopleOnly="false" ma:SharePointGroup="0" ma:internalName="Procedure_x0020_Review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viewedDate" ma:index="12" nillable="true" ma:displayName="Procedure Reviewed Date" ma:format="DateOnly" ma:internalName="ReviewedDate">
      <xsd:simpleType>
        <xsd:restriction base="dms:DateTime"/>
      </xsd:simpleType>
    </xsd:element>
    <xsd:element name="_dlc_DocId" ma:index="13" nillable="true" ma:displayName="Document ID Value" ma:description="The value of the document ID assigned to this item." ma:internalName="_dlc_DocId" ma:readOnly="true">
      <xsd:simpleType>
        <xsd:restriction base="dms:Text"/>
      </xsd:simpleType>
    </xsd:element>
    <xsd:element name="_dlc_DocIdUrl" ma:index="1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5"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Document_x0020_Type xmlns="8a8a4c0f-b5d8-44cc-86b5-292494d58bc9">21</Document_x0020_Type>
    <Procedure_x0020_Reviewer xmlns="8a8a4c0f-b5d8-44cc-86b5-292494d58bc9">
      <UserInfo>
        <DisplayName>Kimberly Shevlin</DisplayName>
        <AccountId>1245</AccountId>
        <AccountType/>
      </UserInfo>
    </Procedure_x0020_Reviewer>
    <Team xmlns="8a8a4c0f-b5d8-44cc-86b5-292494d58bc9">1</Team>
    <ReviewedDate xmlns="8a8a4c0f-b5d8-44cc-86b5-292494d58bc9">2023-12-06T05:00:00+00:00</ReviewedDate>
    <Document_x0020_Status xmlns="8a8a4c0f-b5d8-44cc-86b5-292494d58bc9">Active</Document_x0020_Status>
    <_dlc_DocId xmlns="8a8a4c0f-b5d8-44cc-86b5-292494d58bc9">HEL00-31003182-1579</_dlc_DocId>
    <_dlc_DocIdUrl xmlns="8a8a4c0f-b5d8-44cc-86b5-292494d58bc9">
      <Url>https://wnyhealthelink.sharepoint.com/mgmtrep/_layouts/15/DocIdRedir.aspx?ID=HEL00-31003182-1579</Url>
      <Description>HEL00-31003182-1579</Description>
    </_dlc_DocIdUrl>
  </documentManagement>
</p:properties>
</file>

<file path=customXml/itemProps1.xml><?xml version="1.0" encoding="utf-8"?>
<ds:datastoreItem xmlns:ds="http://schemas.openxmlformats.org/officeDocument/2006/customXml" ds:itemID="{DB136B94-3043-4E80-BFC0-1B75996167EC}">
  <ds:schemaRefs>
    <ds:schemaRef ds:uri="Microsoft.SharePoint.Taxonomy.ContentTypeSync"/>
  </ds:schemaRefs>
</ds:datastoreItem>
</file>

<file path=customXml/itemProps2.xml><?xml version="1.0" encoding="utf-8"?>
<ds:datastoreItem xmlns:ds="http://schemas.openxmlformats.org/officeDocument/2006/customXml" ds:itemID="{09321C63-5417-48B1-A992-597FBC5B067D}">
  <ds:schemaRefs>
    <ds:schemaRef ds:uri="http://schemas.microsoft.com/sharepoint/events"/>
  </ds:schemaRefs>
</ds:datastoreItem>
</file>

<file path=customXml/itemProps3.xml><?xml version="1.0" encoding="utf-8"?>
<ds:datastoreItem xmlns:ds="http://schemas.openxmlformats.org/officeDocument/2006/customXml" ds:itemID="{C5E2B7D1-E016-42A8-AB3F-CEC602183225}">
  <ds:schemaRefs>
    <ds:schemaRef ds:uri="http://schemas.microsoft.com/sharepoint/v3/contenttype/forms"/>
  </ds:schemaRefs>
</ds:datastoreItem>
</file>

<file path=customXml/itemProps4.xml><?xml version="1.0" encoding="utf-8"?>
<ds:datastoreItem xmlns:ds="http://schemas.openxmlformats.org/officeDocument/2006/customXml" ds:itemID="{78932758-0735-468B-B68C-4FDB491AF0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8a4c0f-b5d8-44cc-86b5-292494d58b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0EFFEC10-8054-4565-B82D-4D6FDCE80421}">
  <ds:schemaRefs>
    <ds:schemaRef ds:uri="http://schemas.microsoft.com/office/2006/metadata/properties"/>
    <ds:schemaRef ds:uri="http://schemas.microsoft.com/office/infopath/2007/PartnerControls"/>
    <ds:schemaRef ds:uri="8a8a4c0f-b5d8-44cc-86b5-292494d58bc9"/>
  </ds:schemaRefs>
</ds:datastoreItem>
</file>

<file path=docProps/app.xml><?xml version="1.0" encoding="utf-8"?>
<Properties xmlns="http://schemas.openxmlformats.org/officeDocument/2006/extended-properties" xmlns:vt="http://schemas.openxmlformats.org/officeDocument/2006/docPropsVTypes">
  <TotalTime>195</TotalTime>
  <Words>785</Words>
  <Application>Microsoft Office PowerPoint</Application>
  <PresentationFormat>Widescreen</PresentationFormat>
  <Paragraphs>23</Paragraphs>
  <Slides>10</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Calibri</vt:lpstr>
      <vt:lpstr>futura-pt</vt:lpstr>
      <vt:lpstr>Gill Sans MT</vt:lpstr>
      <vt:lpstr>inherit</vt:lpstr>
      <vt:lpstr>Office Theme</vt:lpstr>
      <vt:lpstr>Office Theme</vt:lpstr>
      <vt:lpstr>HEALTHeLINK Compliance Training</vt:lpstr>
      <vt:lpstr>It is very important to understand your role as a HEALTHeLINK user. Because we have a Participant  Agreement and a Business Associate Agreement with your practice/organization, we are granting you HEALTHeLINK access to view medical records for the sole purpose of being able to provide more efficient and effective care and treatment to patients.  As a HEALTHeLINK user, you have the responsibility to understand that you are ONLY allowed to look up patients that your practice/organization has a treating relationship with.  You CAN NOT under any circumstance look up yourselves, friends, family members, co-workers, associates, or celebrities unless there is an explicit valid purpose of use to do so (i.e., Treatment). It is a DIRECT VIOLATION OF HIPAA and HEALTHeLINK’s policies and procedures. Otherwise, HEALTHeLINK will find the issue and bring it to your Privacy Officer for review. Consequences are to be determined by the practice/organization that you work for but could be escalated to the Office of Civil Rights and could expose you and your employer to litigation. You will also be at risk of being added to HEALTHeLINK’s exclusion list, meaning YOUR account will be permanently blocked.</vt:lpstr>
      <vt:lpstr>IT IS PROHIBITED TO SHARE PASSWORDS WITH OTHER USERS TO LOG INTO HEALTHELINK. PLEASE DO NOT USE SOMEONE ELSE’S PASSWORD, OR SOMEONE WHO IS NO LONGER WITH YOUR ORGANIZATION. If you do not have an account, please contact the Authorized Contact for your practice to submit a request on your behalf. If you forgot your password, please contact the Helpdesk at  877-895-4724 or 716-842-6343 or email support@wnyhealthelink.com for further assistance.  </vt:lpstr>
      <vt:lpstr>Multiple Health e Link badges </vt:lpstr>
      <vt:lpstr>Health e Link Attestation</vt:lpstr>
      <vt:lpstr>HIPAA Violation Case Study UCLA Medical Center - 13 Firings &amp; 6 Suspensions for Illegally Viewing Britney Spears’ Medical Records.  </vt:lpstr>
      <vt:lpstr>PLEASE REMEMBER!!!  DO NOT LOOK UP YOURSELVES, CO-WORKERS, FRIENDS, FAMILY MEMBERS, ASSOCIATES, CELEBRITIES, ETC.  YOU SHOULD ONLY BE ACCESSING PATIENTS THAT YOU HAVE A VALID PURPOSE OF USE, i.e., TREATMENT.  EVERY TIME YOU LOG INTO HEALTHeLINK, IT IS LIKE A FINGERPRINT USED TO IDENTIFY WHAT YOU ARE DOING AND THE PATIENT RECORDS THAT YOU ARE ACCESSING.  YOU ACKNOWLEDGE THAT ANY BREACH OF THE CONFIDENTIALITY ACKNOWLEDGEMENT MAY RESULT IN MODIFICATION, SUSPENSION OR REVOCATION OF ANY ACCESS TO THE HEALTHeLINK SYSTEM AND/OR DISCIPLINARY MEASURE BY YOUR EMPLOYER UP TO AND INCLUDING TERMINATION OF EMPLOYMENT.</vt:lpstr>
      <vt:lpstr>Ask yourself…  Is it worth it?  Most Participants in WNY utilize HEALTHeLINK. If you misuse our system, you may be unable to use our systems in a future job.</vt:lpstr>
      <vt:lpstr>Questions?</vt:lpstr>
      <vt:lpstr>Health e Link Social Media Info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HEALTHeLINK Compliance Training</dc:title>
  <dc:creator>Tiffany Embry</dc:creator>
  <cp:lastModifiedBy>Tara Maving</cp:lastModifiedBy>
  <cp:revision>18</cp:revision>
  <dcterms:created xsi:type="dcterms:W3CDTF">2023-10-27T20:31:47Z</dcterms:created>
  <dcterms:modified xsi:type="dcterms:W3CDTF">2023-12-14T21:19:09Z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0x0101004EDB9A9E705F9346BC2B77358FBBB5840071FCF11BB70A2E40BC35A33F75B055DF</vt:lpwstr>
  </property>
  <property fmtid="{D5CDD505-2E9C-101B-9397-08002B2CF9AE}" pid="3" name="_dlc_policyId">
    <vt:lpwstr>/mgmtrep/Document Management</vt:lpwstr>
  </property>
  <property fmtid="{D5CDD505-2E9C-101B-9397-08002B2CF9AE}" pid="4" name="ItemRetentionFormula">
    <vt:lpwstr/>
  </property>
  <property fmtid="{D5CDD505-2E9C-101B-9397-08002B2CF9AE}" pid="5" name="_dlc_DocIdItemGuid">
    <vt:lpwstr>447841e5-f17d-4e59-a98b-0c9bcdd37cfd</vt:lpwstr>
  </property>
</Properties>
</file>